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67" r:id="rId3"/>
    <p:sldId id="270" r:id="rId4"/>
    <p:sldId id="271" r:id="rId5"/>
    <p:sldId id="275" r:id="rId6"/>
    <p:sldId id="277" r:id="rId7"/>
    <p:sldId id="278" r:id="rId8"/>
    <p:sldId id="288" r:id="rId9"/>
    <p:sldId id="287" r:id="rId10"/>
    <p:sldId id="279" r:id="rId11"/>
    <p:sldId id="289" r:id="rId12"/>
    <p:sldId id="276" r:id="rId13"/>
    <p:sldId id="282" r:id="rId14"/>
    <p:sldId id="283" r:id="rId15"/>
    <p:sldId id="284" r:id="rId16"/>
    <p:sldId id="285" r:id="rId17"/>
    <p:sldId id="286" r:id="rId18"/>
    <p:sldId id="273" r:id="rId19"/>
    <p:sldId id="272" r:id="rId20"/>
    <p:sldId id="290" r:id="rId21"/>
  </p:sldIdLst>
  <p:sldSz cx="12188825"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howGuides="1">
      <p:cViewPr varScale="1">
        <p:scale>
          <a:sx n="110" d="100"/>
          <a:sy n="110" d="100"/>
        </p:scale>
        <p:origin x="492" y="108"/>
      </p:cViewPr>
      <p:guideLst>
        <p:guide orient="horz" pos="2160"/>
        <p:guide pos="3839"/>
        <p:guide pos="1007"/>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80" d="100"/>
          <a:sy n="80" d="100"/>
        </p:scale>
        <p:origin x="3804"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286002" y="407521"/>
            <a:ext cx="3169920" cy="354482"/>
          </a:xfrm>
          <a:prstGeom prst="rect">
            <a:avLst/>
          </a:prstGeom>
        </p:spPr>
        <p:txBody>
          <a:bodyPr vert="horz" lIns="96628" tIns="48313" rIns="96628" bIns="48313" rtlCol="0"/>
          <a:lstStyle>
            <a:lvl1pPr algn="l">
              <a:defRPr sz="1200"/>
            </a:lvl1pPr>
          </a:lstStyle>
          <a:p>
            <a:pPr algn="ctr"/>
            <a:r>
              <a:rPr lang="en-US" sz="1100" dirty="0">
                <a:latin typeface="Arial" panose="020B0604020202020204" pitchFamily="34" charset="0"/>
                <a:cs typeface="Arial" panose="020B0604020202020204" pitchFamily="34" charset="0"/>
              </a:rPr>
              <a:t>Handout #1 – Session Outline</a:t>
            </a:r>
          </a:p>
        </p:txBody>
      </p:sp>
      <p:sp>
        <p:nvSpPr>
          <p:cNvPr id="4" name="Footer Placeholder 3"/>
          <p:cNvSpPr>
            <a:spLocks noGrp="1"/>
          </p:cNvSpPr>
          <p:nvPr>
            <p:ph type="ftr" sz="quarter" idx="2"/>
          </p:nvPr>
        </p:nvSpPr>
        <p:spPr>
          <a:xfrm>
            <a:off x="609601" y="8878981"/>
            <a:ext cx="1295400" cy="480060"/>
          </a:xfrm>
          <a:prstGeom prst="rect">
            <a:avLst/>
          </a:prstGeom>
        </p:spPr>
        <p:txBody>
          <a:bodyPr vert="horz" lIns="96628" tIns="48313" rIns="96628" bIns="48313" rtlCol="0" anchor="b"/>
          <a:lstStyle>
            <a:lvl1pPr algn="l">
              <a:defRPr sz="1200"/>
            </a:lvl1pPr>
          </a:lstStyle>
          <a:p>
            <a:r>
              <a:rPr lang="en-US" sz="900" dirty="0">
                <a:latin typeface="Arial" panose="020B0604020202020204" pitchFamily="34" charset="0"/>
                <a:cs typeface="Arial" panose="020B0604020202020204" pitchFamily="34" charset="0"/>
              </a:rPr>
              <a:t>© 2019</a:t>
            </a:r>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04801"/>
            <a:ext cx="7315200" cy="350521"/>
          </a:xfrm>
          <a:prstGeom prst="rect">
            <a:avLst/>
          </a:prstGeom>
        </p:spPr>
        <p:txBody>
          <a:bodyPr vert="horz" lIns="96628" tIns="48313" rIns="96628" bIns="48313" rtlCol="0"/>
          <a:lstStyle>
            <a:lvl1pPr algn="ctr">
              <a:defRPr sz="1000">
                <a:solidFill>
                  <a:schemeClr val="tx1"/>
                </a:solidFill>
                <a:latin typeface="Arial" panose="020B0604020202020204" pitchFamily="34" charset="0"/>
                <a:cs typeface="Arial" panose="020B0604020202020204" pitchFamily="34" charset="0"/>
              </a:defRPr>
            </a:lvl1pPr>
          </a:lstStyle>
          <a:p>
            <a:r>
              <a:rPr lang="en-US" dirty="0"/>
              <a:t>Hand Hygiene Practices – Instructor Presentation Notes</a:t>
            </a:r>
          </a:p>
        </p:txBody>
      </p:sp>
      <p:sp>
        <p:nvSpPr>
          <p:cNvPr id="4" name="Slide Image Placeholder 3"/>
          <p:cNvSpPr>
            <a:spLocks noGrp="1" noRot="1" noChangeAspect="1"/>
          </p:cNvSpPr>
          <p:nvPr>
            <p:ph type="sldImg" idx="2"/>
          </p:nvPr>
        </p:nvSpPr>
        <p:spPr>
          <a:xfrm>
            <a:off x="458788" y="719138"/>
            <a:ext cx="6397625" cy="3600450"/>
          </a:xfrm>
          <a:prstGeom prst="rect">
            <a:avLst/>
          </a:prstGeom>
          <a:noFill/>
          <a:ln w="12700">
            <a:solidFill>
              <a:prstClr val="black"/>
            </a:solidFill>
          </a:ln>
        </p:spPr>
        <p:txBody>
          <a:bodyPr vert="horz" lIns="96628" tIns="48313" rIns="96628" bIns="48313"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28" tIns="48313" rIns="96628" bIns="483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58787" y="9121140"/>
            <a:ext cx="1752601" cy="350521"/>
          </a:xfrm>
          <a:prstGeom prst="rect">
            <a:avLst/>
          </a:prstGeom>
        </p:spPr>
        <p:txBody>
          <a:bodyPr vert="horz" lIns="96628" tIns="48313" rIns="96628" bIns="48313" rtlCol="0" anchor="b"/>
          <a:lstStyle>
            <a:lvl1pPr algn="l">
              <a:defRPr sz="800">
                <a:solidFill>
                  <a:schemeClr val="tx1"/>
                </a:solidFill>
                <a:latin typeface="Arial" panose="020B0604020202020204" pitchFamily="34" charset="0"/>
                <a:cs typeface="Arial" panose="020B0604020202020204" pitchFamily="34" charset="0"/>
              </a:defRPr>
            </a:lvl1pPr>
          </a:lstStyle>
          <a:p>
            <a:r>
              <a:rPr lang="en-US" dirty="0"/>
              <a:t>© 2020 – W. H. Heaton</a:t>
            </a:r>
          </a:p>
        </p:txBody>
      </p:sp>
      <p:sp>
        <p:nvSpPr>
          <p:cNvPr id="7" name="Slide Number Placeholder 6"/>
          <p:cNvSpPr>
            <a:spLocks noGrp="1"/>
          </p:cNvSpPr>
          <p:nvPr>
            <p:ph type="sldNum" sz="quarter" idx="5"/>
          </p:nvPr>
        </p:nvSpPr>
        <p:spPr>
          <a:xfrm>
            <a:off x="6090549" y="9121140"/>
            <a:ext cx="355971" cy="350521"/>
          </a:xfrm>
          <a:prstGeom prst="rect">
            <a:avLst/>
          </a:prstGeom>
        </p:spPr>
        <p:txBody>
          <a:bodyPr vert="horz" lIns="96628" tIns="48313" rIns="96628" bIns="48313" rtlCol="0" anchor="b"/>
          <a:lstStyle>
            <a:lvl1pPr algn="r">
              <a:defRPr sz="800">
                <a:solidFill>
                  <a:schemeClr val="tx1"/>
                </a:solidFill>
                <a:latin typeface="Arial" panose="020B0604020202020204" pitchFamily="34" charset="0"/>
                <a:cs typeface="Arial" panose="020B0604020202020204" pitchFamily="34" charset="0"/>
              </a:defRPr>
            </a:lvl1pPr>
          </a:lstStyle>
          <a:p>
            <a:fld id="{841221E5-7225-48EB-A4EE-420E7BFCF705}" type="slidenum">
              <a:rPr lang="en-US" smtClean="0"/>
              <a:pPr/>
              <a:t>‹#›</a:t>
            </a:fld>
            <a:endParaRPr lang="en-US"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840" indent="-175840" algn="just">
              <a:buFont typeface="Arial" panose="020B0604020202020204" pitchFamily="34" charset="0"/>
              <a:buChar char="•"/>
            </a:pPr>
            <a:r>
              <a:rPr lang="en-US" sz="1100" b="1" dirty="0">
                <a:latin typeface="Arial" panose="020B0604020202020204" pitchFamily="34" charset="0"/>
                <a:cs typeface="Arial" panose="020B0604020202020204" pitchFamily="34" charset="0"/>
              </a:rPr>
              <a:t>Source</a:t>
            </a:r>
            <a:r>
              <a:rPr lang="en-US" sz="1100" dirty="0">
                <a:latin typeface="Arial" panose="020B0604020202020204" pitchFamily="34" charset="0"/>
                <a:cs typeface="Arial" panose="020B0604020202020204" pitchFamily="34" charset="0"/>
              </a:rPr>
              <a:t>:</a:t>
            </a:r>
          </a:p>
          <a:p>
            <a:pPr marL="349507" indent="-174754" algn="just">
              <a:buFont typeface="Arial" panose="020B0604020202020204" pitchFamily="34" charset="0"/>
              <a:buChar char="•"/>
            </a:pPr>
            <a:r>
              <a:rPr lang="en-US" sz="1050" dirty="0">
                <a:latin typeface="Arial" panose="020B0604020202020204" pitchFamily="34" charset="0"/>
                <a:cs typeface="Arial" panose="020B0604020202020204" pitchFamily="34" charset="0"/>
              </a:rPr>
              <a:t>F880 – Infection Prevention and Control Program regulations and interpretive guidelines.</a:t>
            </a:r>
          </a:p>
          <a:p>
            <a:pPr marL="349507" indent="-174754" algn="just">
              <a:buFont typeface="Arial" panose="020B0604020202020204" pitchFamily="34" charset="0"/>
              <a:buChar char="•"/>
            </a:pPr>
            <a:r>
              <a:rPr lang="en-US" sz="1050" dirty="0">
                <a:latin typeface="Arial" panose="020B0604020202020204" pitchFamily="34" charset="0"/>
                <a:cs typeface="Arial" panose="020B0604020202020204" pitchFamily="34" charset="0"/>
              </a:rPr>
              <a:t>CDC Guideline for Hand Hygiene in Healthcare Settings.</a:t>
            </a:r>
          </a:p>
          <a:p>
            <a:pPr marL="349507" indent="-174754" algn="just">
              <a:buFont typeface="Arial" panose="020B0604020202020204" pitchFamily="34" charset="0"/>
              <a:buChar char="•"/>
            </a:pPr>
            <a:r>
              <a:rPr lang="en-US" sz="1050" dirty="0">
                <a:latin typeface="Arial" panose="020B0604020202020204" pitchFamily="34" charset="0"/>
                <a:cs typeface="Arial" panose="020B0604020202020204" pitchFamily="34" charset="0"/>
              </a:rPr>
              <a:t>World Health Organization (WHO) Guidelines on Hand Hygiene in Health Care.</a:t>
            </a:r>
          </a:p>
          <a:p>
            <a:pPr marL="175840" indent="-175840" algn="just">
              <a:buFont typeface="Arial" panose="020B0604020202020204" pitchFamily="34" charset="0"/>
              <a:buChar char="•"/>
            </a:pPr>
            <a:endParaRPr lang="en-US" sz="900" dirty="0">
              <a:latin typeface="Arial" panose="020B0604020202020204" pitchFamily="34" charset="0"/>
              <a:cs typeface="Arial" panose="020B0604020202020204" pitchFamily="34" charset="0"/>
            </a:endParaRPr>
          </a:p>
          <a:p>
            <a:pPr marL="175840" indent="-175840" algn="just">
              <a:spcAft>
                <a:spcPts val="615"/>
              </a:spcAft>
              <a:buFont typeface="Arial" panose="020B0604020202020204" pitchFamily="34" charset="0"/>
              <a:buChar char="•"/>
            </a:pPr>
            <a:r>
              <a:rPr lang="en-US" sz="1100" b="1" dirty="0">
                <a:latin typeface="Arial" panose="020B0604020202020204" pitchFamily="34" charset="0"/>
                <a:cs typeface="Arial" panose="020B0604020202020204" pitchFamily="34" charset="0"/>
              </a:rPr>
              <a:t>Handouts</a:t>
            </a:r>
            <a:r>
              <a:rPr lang="en-US" sz="1100" dirty="0">
                <a:latin typeface="Arial" panose="020B0604020202020204" pitchFamily="34" charset="0"/>
                <a:cs typeface="Arial" panose="020B0604020202020204" pitchFamily="34" charset="0"/>
              </a:rPr>
              <a:t>: The following handouts are located in </a:t>
            </a:r>
            <a:r>
              <a:rPr lang="en-US" sz="1100" i="1" dirty="0">
                <a:latin typeface="Arial" panose="020B0604020202020204" pitchFamily="34" charset="0"/>
                <a:cs typeface="Arial" panose="020B0604020202020204" pitchFamily="34" charset="0"/>
              </a:rPr>
              <a:t>Part 2</a:t>
            </a:r>
            <a:r>
              <a:rPr lang="en-US" sz="1100" dirty="0">
                <a:latin typeface="Arial" panose="020B0604020202020204" pitchFamily="34" charset="0"/>
                <a:cs typeface="Arial" panose="020B0604020202020204" pitchFamily="34" charset="0"/>
              </a:rPr>
              <a:t>. Use at your discretion.</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#1 – Participant Session Outline.</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#2 – Key Moments for Hand Hygiene.</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#3 – Handwashing Techniques.</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#4 – Alcohol-Based </a:t>
            </a:r>
            <a:r>
              <a:rPr lang="en-US" sz="1050" dirty="0" err="1">
                <a:latin typeface="Arial" panose="020B0604020202020204" pitchFamily="34" charset="0"/>
                <a:cs typeface="Arial" panose="020B0604020202020204" pitchFamily="34" charset="0"/>
              </a:rPr>
              <a:t>Handrub</a:t>
            </a:r>
            <a:r>
              <a:rPr lang="en-US" sz="1050" dirty="0">
                <a:latin typeface="Arial" panose="020B0604020202020204" pitchFamily="34" charset="0"/>
                <a:cs typeface="Arial" panose="020B0604020202020204" pitchFamily="34" charset="0"/>
              </a:rPr>
              <a:t> (ABHR) Techniques.</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#5 – Handwashing Competency Validation Checklist.</a:t>
            </a:r>
          </a:p>
          <a:p>
            <a:pPr marL="348424" indent="-175840" algn="just">
              <a:buFont typeface="Wingdings" panose="05000000000000000000" pitchFamily="2" charset="2"/>
              <a:buChar char="ü"/>
            </a:pPr>
            <a:r>
              <a:rPr lang="en-US" sz="1050" dirty="0">
                <a:latin typeface="Arial" panose="020B0604020202020204" pitchFamily="34" charset="0"/>
                <a:cs typeface="Arial" panose="020B0604020202020204" pitchFamily="34" charset="0"/>
              </a:rPr>
              <a:t>Handout #6 – Competency Evaluation Exam.</a:t>
            </a:r>
          </a:p>
          <a:p>
            <a:pPr marL="175840" indent="-175840" algn="just">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175840" indent="-175840" algn="just">
              <a:buFont typeface="Arial" panose="020B0604020202020204" pitchFamily="34" charset="0"/>
              <a:buChar char="•"/>
            </a:pPr>
            <a:r>
              <a:rPr lang="en-US" sz="1050" dirty="0">
                <a:latin typeface="Arial" panose="020B0604020202020204" pitchFamily="34" charset="0"/>
                <a:cs typeface="Arial" panose="020B0604020202020204" pitchFamily="34" charset="0"/>
              </a:rPr>
              <a:t>Modify this training session to meet your facility’s needs. Information is presented as a template only. </a:t>
            </a:r>
            <a:r>
              <a:rPr lang="en-US" sz="1050" b="1" dirty="0">
                <a:latin typeface="Arial" panose="020B0604020202020204" pitchFamily="34" charset="0"/>
                <a:cs typeface="Arial" panose="020B0604020202020204" pitchFamily="34" charset="0"/>
              </a:rPr>
              <a:t>Remind</a:t>
            </a:r>
            <a:r>
              <a:rPr lang="en-US" sz="1050" dirty="0">
                <a:latin typeface="Arial" panose="020B0604020202020204" pitchFamily="34" charset="0"/>
                <a:cs typeface="Arial" panose="020B0604020202020204" pitchFamily="34" charset="0"/>
              </a:rPr>
              <a:t> participants to </a:t>
            </a:r>
            <a:r>
              <a:rPr lang="en-US" sz="1050" b="1" dirty="0">
                <a:latin typeface="Arial" panose="020B0604020202020204" pitchFamily="34" charset="0"/>
                <a:cs typeface="Arial" panose="020B0604020202020204" pitchFamily="34" charset="0"/>
              </a:rPr>
              <a:t>sign</a:t>
            </a:r>
            <a:r>
              <a:rPr lang="en-US" sz="1050" dirty="0">
                <a:latin typeface="Arial" panose="020B0604020202020204" pitchFamily="34" charset="0"/>
                <a:cs typeface="Arial" panose="020B0604020202020204" pitchFamily="34" charset="0"/>
              </a:rPr>
              <a:t> the </a:t>
            </a:r>
            <a:r>
              <a:rPr lang="en-US" sz="1050" i="1" dirty="0">
                <a:latin typeface="Arial" panose="020B0604020202020204" pitchFamily="34" charset="0"/>
                <a:cs typeface="Arial" panose="020B0604020202020204" pitchFamily="34" charset="0"/>
              </a:rPr>
              <a:t>Record of Attendance Form</a:t>
            </a:r>
            <a:r>
              <a:rPr lang="en-US" sz="1050" dirty="0">
                <a:latin typeface="Arial" panose="020B0604020202020204" pitchFamily="34" charset="0"/>
                <a:cs typeface="Arial" panose="020B0604020202020204" pitchFamily="34" charset="0"/>
              </a:rPr>
              <a:t>.</a:t>
            </a:r>
          </a:p>
          <a:p>
            <a:pPr marL="175840" indent="-175840" algn="just">
              <a:buFont typeface="Arial" panose="020B0604020202020204" pitchFamily="34" charset="0"/>
              <a:buChar char="•"/>
            </a:pPr>
            <a:endParaRPr lang="en-US" sz="800" dirty="0">
              <a:latin typeface="Arial" panose="020B0604020202020204" pitchFamily="34" charset="0"/>
              <a:cs typeface="Arial" panose="020B0604020202020204" pitchFamily="34" charset="0"/>
            </a:endParaRPr>
          </a:p>
          <a:p>
            <a:pPr marL="175840" indent="-175840" algn="just">
              <a:buFont typeface="Arial" panose="020B0604020202020204" pitchFamily="34" charset="0"/>
              <a:buChar char="•"/>
            </a:pPr>
            <a:r>
              <a:rPr lang="en-US" sz="1050" b="1" dirty="0">
                <a:latin typeface="Arial" panose="020B0604020202020204" pitchFamily="34" charset="0"/>
                <a:cs typeface="Arial" panose="020B0604020202020204" pitchFamily="34" charset="0"/>
              </a:rPr>
              <a:t>OPTIONAL</a:t>
            </a:r>
            <a:r>
              <a:rPr lang="en-US" sz="1050" dirty="0">
                <a:latin typeface="Arial" panose="020B0604020202020204" pitchFamily="34" charset="0"/>
                <a:cs typeface="Arial" panose="020B0604020202020204" pitchFamily="34" charset="0"/>
              </a:rPr>
              <a:t>: Provide participants with </a:t>
            </a:r>
            <a:r>
              <a:rPr lang="en-US" sz="1050" i="1" dirty="0">
                <a:latin typeface="Arial" panose="020B0604020202020204" pitchFamily="34" charset="0"/>
                <a:cs typeface="Arial" panose="020B0604020202020204" pitchFamily="34" charset="0"/>
              </a:rPr>
              <a:t>Handout #1 – Participant Session Outline</a:t>
            </a:r>
            <a:r>
              <a:rPr lang="en-US" sz="1100" dirty="0">
                <a:latin typeface="Arial" panose="020B0604020202020204" pitchFamily="34" charset="0"/>
                <a:cs typeface="Arial" panose="020B0604020202020204" pitchFamily="34" charset="0"/>
              </a:rPr>
              <a:t>.</a:t>
            </a:r>
          </a:p>
          <a:p>
            <a:pPr marL="175840" indent="-175840" algn="just">
              <a:buFont typeface="Arial" panose="020B0604020202020204" pitchFamily="34" charset="0"/>
              <a:buChar char="•"/>
            </a:pP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6317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these points to ensure participants have a working knowledge of the importance of hand hygiene even when gloves are used.</a:t>
            </a:r>
          </a:p>
        </p:txBody>
      </p:sp>
    </p:spTree>
    <p:extLst>
      <p:ext uri="{BB962C8B-B14F-4D97-AF65-F5344CB8AC3E}">
        <p14:creationId xmlns:p14="http://schemas.microsoft.com/office/powerpoint/2010/main" val="3462062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Suggestion</a:t>
            </a:r>
            <a:r>
              <a:rPr lang="en-US" dirty="0">
                <a:latin typeface="Arial" panose="020B0604020202020204" pitchFamily="34" charset="0"/>
                <a:cs typeface="Arial" panose="020B0604020202020204" pitchFamily="34" charset="0"/>
              </a:rPr>
              <a:t>: Ask two participants to volunteer to demonstrate, and/or describe how they put on and remove gloves.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From the demonstration, or discussion, review results with slide content to ensure participants have a working knowledge of correct glove use.</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You may want to review your facility’s policies governing the use of gloves to be sure they align with information presented on this slide, as well as with how participants demonstrated or described their use of gloves.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Instructor Note</a:t>
            </a:r>
            <a:r>
              <a:rPr lang="en-US" dirty="0">
                <a:latin typeface="Arial" panose="020B0604020202020204" pitchFamily="34" charset="0"/>
                <a:cs typeface="Arial" panose="020B0604020202020204" pitchFamily="34" charset="0"/>
              </a:rPr>
              <a:t>: See also facility’s </a:t>
            </a:r>
            <a:r>
              <a:rPr lang="en-US" i="1" dirty="0">
                <a:latin typeface="Arial" panose="020B0604020202020204" pitchFamily="34" charset="0"/>
                <a:cs typeface="Arial" panose="020B0604020202020204" pitchFamily="34" charset="0"/>
              </a:rPr>
              <a:t>Personal Protective Equipment (PPE) Inservice Training Program</a:t>
            </a:r>
            <a:r>
              <a:rPr lang="en-US" dirty="0">
                <a:latin typeface="Arial" panose="020B0604020202020204" pitchFamily="34" charset="0"/>
                <a:cs typeface="Arial" panose="020B0604020202020204" pitchFamily="34" charset="0"/>
              </a:rPr>
              <a:t>.</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139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Suggestion</a:t>
            </a:r>
            <a:r>
              <a:rPr lang="en-US" dirty="0">
                <a:latin typeface="Arial" panose="020B0604020202020204" pitchFamily="34" charset="0"/>
                <a:cs typeface="Arial" panose="020B0604020202020204" pitchFamily="34" charset="0"/>
              </a:rPr>
              <a:t>: Before reviewing this slide, ask participants if they can identify any of the five key moments of hand hygiene practices.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The intent here is to determine </a:t>
            </a:r>
            <a:r>
              <a:rPr lang="en-US" b="1" dirty="0">
                <a:latin typeface="Arial" panose="020B0604020202020204" pitchFamily="34" charset="0"/>
                <a:cs typeface="Arial" panose="020B0604020202020204" pitchFamily="34" charset="0"/>
              </a:rPr>
              <a:t>IF</a:t>
            </a:r>
            <a:r>
              <a:rPr lang="en-US" dirty="0">
                <a:latin typeface="Arial" panose="020B0604020202020204" pitchFamily="34" charset="0"/>
                <a:cs typeface="Arial" panose="020B0604020202020204" pitchFamily="34" charset="0"/>
              </a:rPr>
              <a:t> participants recognize events (opportunities / key moments) when hand hygiene MUST be performed.</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Optional Handout Use</a:t>
            </a:r>
            <a:r>
              <a:rPr lang="en-US" dirty="0">
                <a:latin typeface="Arial" panose="020B0604020202020204" pitchFamily="34" charset="0"/>
                <a:cs typeface="Arial" panose="020B0604020202020204" pitchFamily="34" charset="0"/>
              </a:rPr>
              <a:t>: To aid in teaching the 5 Key Moments, the World Health Organization’s (WHO) poster is provided in </a:t>
            </a:r>
            <a:r>
              <a:rPr lang="en-US" b="1" dirty="0">
                <a:latin typeface="Arial" panose="020B0604020202020204" pitchFamily="34" charset="0"/>
                <a:cs typeface="Arial" panose="020B0604020202020204" pitchFamily="34" charset="0"/>
              </a:rPr>
              <a:t>Handout #2</a:t>
            </a:r>
            <a:r>
              <a:rPr lang="en-US" dirty="0">
                <a:latin typeface="Arial" panose="020B0604020202020204" pitchFamily="34" charset="0"/>
                <a:cs typeface="Arial" panose="020B0604020202020204" pitchFamily="34" charset="0"/>
              </a:rPr>
              <a:t>. </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Inform participants that each of these 5 key moments will be discussed during the remaining portion of this session.</a:t>
            </a:r>
          </a:p>
        </p:txBody>
      </p:sp>
    </p:spTree>
    <p:extLst>
      <p:ext uri="{BB962C8B-B14F-4D97-AF65-F5344CB8AC3E}">
        <p14:creationId xmlns:p14="http://schemas.microsoft.com/office/powerpoint/2010/main" val="314807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Review the </a:t>
            </a:r>
            <a:r>
              <a:rPr lang="en-US" b="1" dirty="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Examples</a:t>
            </a:r>
            <a:r>
              <a:rPr lang="en-US" dirty="0">
                <a:latin typeface="Arial" panose="020B0604020202020204" pitchFamily="34" charset="0"/>
                <a:cs typeface="Arial" panose="020B0604020202020204" pitchFamily="34" charset="0"/>
              </a:rPr>
              <a:t>. Keep in mind the listed examples are NOT all inclusive – they are provided only as examples and may not reflect your facilities practices. Modify as necessary to meet your facility’s needs.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hand hygiene practices that must be followed </a:t>
            </a:r>
            <a:r>
              <a:rPr lang="en-US" b="1" dirty="0">
                <a:latin typeface="Arial" panose="020B0604020202020204" pitchFamily="34" charset="0"/>
                <a:cs typeface="Arial" panose="020B0604020202020204" pitchFamily="34" charset="0"/>
              </a:rPr>
              <a:t>BEFORE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Touching the Resident</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97683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Review the </a:t>
            </a:r>
            <a:r>
              <a:rPr lang="en-US" b="1" dirty="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Examples</a:t>
            </a:r>
            <a:r>
              <a:rPr lang="en-US" dirty="0">
                <a:latin typeface="Arial" panose="020B0604020202020204" pitchFamily="34" charset="0"/>
                <a:cs typeface="Arial" panose="020B0604020202020204" pitchFamily="34" charset="0"/>
              </a:rPr>
              <a:t>. Keep in mind the listed examples are NOT all inclusive – they are provided only as examples and may not reflect your facilities practices. Modify as necessary to meet your facility’s needs.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hand hygiene practices that must be followed </a:t>
            </a:r>
            <a:r>
              <a:rPr lang="en-US" b="1" dirty="0">
                <a:latin typeface="Arial" panose="020B0604020202020204" pitchFamily="34" charset="0"/>
                <a:cs typeface="Arial" panose="020B0604020202020204" pitchFamily="34" charset="0"/>
              </a:rPr>
              <a:t>BEFORE Performing a Clean/Aseptic Procedure</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01662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Review the </a:t>
            </a:r>
            <a:r>
              <a:rPr lang="en-US" b="1" dirty="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Examples</a:t>
            </a:r>
            <a:r>
              <a:rPr lang="en-US" dirty="0">
                <a:latin typeface="Arial" panose="020B0604020202020204" pitchFamily="34" charset="0"/>
                <a:cs typeface="Arial" panose="020B0604020202020204" pitchFamily="34" charset="0"/>
              </a:rPr>
              <a:t>. Keep in mind the listed examples are NOT all inclusive – they are provided only as examples and may not reflect your facilities practices. Modify as necessary to meet your facility’s needs.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hand hygiene practices that must be followed </a:t>
            </a:r>
            <a:r>
              <a:rPr lang="en-US" b="1" dirty="0">
                <a:latin typeface="Arial" panose="020B0604020202020204" pitchFamily="34" charset="0"/>
                <a:cs typeface="Arial" panose="020B0604020202020204" pitchFamily="34" charset="0"/>
              </a:rPr>
              <a:t>AFTER Body Fluid Exposure Risk</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46649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Review the </a:t>
            </a:r>
            <a:r>
              <a:rPr lang="en-US" b="1" dirty="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Examples</a:t>
            </a:r>
            <a:r>
              <a:rPr lang="en-US" dirty="0">
                <a:latin typeface="Arial" panose="020B0604020202020204" pitchFamily="34" charset="0"/>
                <a:cs typeface="Arial" panose="020B0604020202020204" pitchFamily="34" charset="0"/>
              </a:rPr>
              <a:t>. Keep in mind the listed examples are NOT all inclusive – they are provided only as examples and may not reflect your facilities practices. Modify as necessary to meet your facility’s needs.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hand hygiene practices that must be followed </a:t>
            </a:r>
            <a:r>
              <a:rPr lang="en-US" b="1" dirty="0">
                <a:latin typeface="Arial" panose="020B0604020202020204" pitchFamily="34" charset="0"/>
                <a:cs typeface="Arial" panose="020B0604020202020204" pitchFamily="34" charset="0"/>
              </a:rPr>
              <a:t>AFTER Touching a Resident</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70364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Review the </a:t>
            </a:r>
            <a:r>
              <a:rPr lang="en-US" b="1" dirty="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Examples</a:t>
            </a:r>
            <a:r>
              <a:rPr lang="en-US" dirty="0">
                <a:latin typeface="Arial" panose="020B0604020202020204" pitchFamily="34" charset="0"/>
                <a:cs typeface="Arial" panose="020B0604020202020204" pitchFamily="34" charset="0"/>
              </a:rPr>
              <a:t>. Keep in mind the listed examples are NOT all inclusive – they are provided only as examples and may not reflect your facilities practices. Modify as necessary to meet your facility’s needs.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hand hygiene practices that must be followed </a:t>
            </a:r>
            <a:r>
              <a:rPr lang="en-US" b="1" dirty="0">
                <a:latin typeface="Arial" panose="020B0604020202020204" pitchFamily="34" charset="0"/>
                <a:cs typeface="Arial" panose="020B0604020202020204" pitchFamily="34" charset="0"/>
              </a:rPr>
              <a:t>AFTER Touching the Resident’s Surroundings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9116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840" indent="-175840" algn="just">
              <a:buFont typeface="Arial" panose="020B0604020202020204" pitchFamily="34" charset="0"/>
              <a:buChar char="•"/>
            </a:pPr>
            <a:r>
              <a:rPr lang="en-US" dirty="0">
                <a:latin typeface="Arial" panose="020B0604020202020204" pitchFamily="34" charset="0"/>
                <a:cs typeface="Arial" panose="020B0604020202020204" pitchFamily="34" charset="0"/>
              </a:rPr>
              <a:t>This slide is provided as a </a:t>
            </a:r>
            <a:r>
              <a:rPr lang="en-US" b="1" dirty="0">
                <a:latin typeface="Arial" panose="020B0604020202020204" pitchFamily="34" charset="0"/>
                <a:cs typeface="Arial" panose="020B0604020202020204" pitchFamily="34" charset="0"/>
              </a:rPr>
              <a:t>review</a:t>
            </a:r>
            <a:r>
              <a:rPr lang="en-US" dirty="0">
                <a:latin typeface="Arial" panose="020B0604020202020204" pitchFamily="34" charset="0"/>
                <a:cs typeface="Arial" panose="020B0604020202020204" pitchFamily="34" charset="0"/>
              </a:rPr>
              <a:t> of the techniques only. Instruct participants that they may </a:t>
            </a:r>
            <a:r>
              <a:rPr lang="en-US" b="1" dirty="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represent the </a:t>
            </a:r>
            <a:r>
              <a:rPr lang="en-US" b="1" dirty="0">
                <a:latin typeface="Arial" panose="020B0604020202020204" pitchFamily="34" charset="0"/>
                <a:cs typeface="Arial" panose="020B0604020202020204" pitchFamily="34" charset="0"/>
              </a:rPr>
              <a:t>step-by-step </a:t>
            </a:r>
            <a:r>
              <a:rPr lang="en-US" dirty="0">
                <a:latin typeface="Arial" panose="020B0604020202020204" pitchFamily="34" charset="0"/>
                <a:cs typeface="Arial" panose="020B0604020202020204" pitchFamily="34" charset="0"/>
              </a:rPr>
              <a:t>procedure your facility follows when performing hand washing.</a:t>
            </a:r>
          </a:p>
          <a:p>
            <a:pPr marL="175840" indent="-175840" algn="jus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Optional Handout Use</a:t>
            </a:r>
            <a:r>
              <a:rPr lang="en-US" dirty="0">
                <a:latin typeface="Arial" panose="020B0604020202020204" pitchFamily="34" charset="0"/>
                <a:cs typeface="Arial" panose="020B0604020202020204" pitchFamily="34" charset="0"/>
              </a:rPr>
              <a:t>: To aid in the review of these hand washing techniques, the World Health Organization’s (WHO) poster displayed on this slide is provided in </a:t>
            </a:r>
            <a:r>
              <a:rPr lang="en-US" b="1" dirty="0">
                <a:latin typeface="Arial" panose="020B0604020202020204" pitchFamily="34" charset="0"/>
                <a:cs typeface="Arial" panose="020B0604020202020204" pitchFamily="34" charset="0"/>
              </a:rPr>
              <a:t>Handout #3</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35948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840" indent="-175840" algn="just">
              <a:buFont typeface="Arial" panose="020B0604020202020204" pitchFamily="34" charset="0"/>
              <a:buChar char="•"/>
            </a:pPr>
            <a:r>
              <a:rPr lang="en-US" dirty="0">
                <a:latin typeface="Arial" panose="020B0604020202020204" pitchFamily="34" charset="0"/>
                <a:cs typeface="Arial" panose="020B0604020202020204" pitchFamily="34" charset="0"/>
              </a:rPr>
              <a:t>This slide is provided as a </a:t>
            </a:r>
            <a:r>
              <a:rPr lang="en-US" b="1" dirty="0">
                <a:latin typeface="Arial" panose="020B0604020202020204" pitchFamily="34" charset="0"/>
                <a:cs typeface="Arial" panose="020B0604020202020204" pitchFamily="34" charset="0"/>
              </a:rPr>
              <a:t>review</a:t>
            </a:r>
            <a:r>
              <a:rPr lang="en-US" dirty="0">
                <a:latin typeface="Arial" panose="020B0604020202020204" pitchFamily="34" charset="0"/>
                <a:cs typeface="Arial" panose="020B0604020202020204" pitchFamily="34" charset="0"/>
              </a:rPr>
              <a:t> of the techniques only. Instruct participants that they may </a:t>
            </a:r>
            <a:r>
              <a:rPr lang="en-US" b="1" dirty="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represent the </a:t>
            </a:r>
            <a:r>
              <a:rPr lang="en-US" b="1" dirty="0">
                <a:latin typeface="Arial" panose="020B0604020202020204" pitchFamily="34" charset="0"/>
                <a:cs typeface="Arial" panose="020B0604020202020204" pitchFamily="34" charset="0"/>
              </a:rPr>
              <a:t>step-by-step </a:t>
            </a:r>
            <a:r>
              <a:rPr lang="en-US" dirty="0">
                <a:latin typeface="Arial" panose="020B0604020202020204" pitchFamily="34" charset="0"/>
                <a:cs typeface="Arial" panose="020B0604020202020204" pitchFamily="34" charset="0"/>
              </a:rPr>
              <a:t>procedure your facility follows when using alcohol-based </a:t>
            </a:r>
            <a:r>
              <a:rPr lang="en-US" dirty="0" err="1">
                <a:latin typeface="Arial" panose="020B0604020202020204" pitchFamily="34" charset="0"/>
                <a:cs typeface="Arial" panose="020B0604020202020204" pitchFamily="34" charset="0"/>
              </a:rPr>
              <a:t>handrubs</a:t>
            </a:r>
            <a:r>
              <a:rPr lang="en-US" dirty="0">
                <a:latin typeface="Arial" panose="020B0604020202020204" pitchFamily="34" charset="0"/>
                <a:cs typeface="Arial" panose="020B0604020202020204" pitchFamily="34" charset="0"/>
              </a:rPr>
              <a:t> (ABHR) sanitizers.</a:t>
            </a:r>
          </a:p>
          <a:p>
            <a:pPr marL="175840" indent="-175840" algn="jus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Optional Handout Use</a:t>
            </a:r>
            <a:r>
              <a:rPr lang="en-US" dirty="0">
                <a:latin typeface="Arial" panose="020B0604020202020204" pitchFamily="34" charset="0"/>
                <a:cs typeface="Arial" panose="020B0604020202020204" pitchFamily="34" charset="0"/>
              </a:rPr>
              <a:t>: To aid in the review of these ABHR techniques, the World Health Organization’s (WHO) poster displayed on this slide is provided in </a:t>
            </a:r>
            <a:r>
              <a:rPr lang="en-US" b="1" dirty="0">
                <a:latin typeface="Arial" panose="020B0604020202020204" pitchFamily="34" charset="0"/>
                <a:cs typeface="Arial" panose="020B0604020202020204" pitchFamily="34" charset="0"/>
              </a:rPr>
              <a:t>Handout #4</a:t>
            </a:r>
            <a:r>
              <a:rPr lang="en-US" dirty="0">
                <a:latin typeface="Arial" panose="020B0604020202020204" pitchFamily="34" charset="0"/>
                <a:cs typeface="Arial" panose="020B0604020202020204" pitchFamily="34" charset="0"/>
              </a:rPr>
              <a:t>. </a:t>
            </a: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631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840" indent="-175840" algn="just">
              <a:buFont typeface="Arial" panose="020B0604020202020204" pitchFamily="34" charset="0"/>
              <a:buChar char="•"/>
            </a:pPr>
            <a:r>
              <a:rPr lang="en-US" b="1" dirty="0">
                <a:latin typeface="Arial" panose="020B0604020202020204" pitchFamily="34" charset="0"/>
                <a:cs typeface="Arial" panose="020B0604020202020204" pitchFamily="34" charset="0"/>
              </a:rPr>
              <a:t>Suggestion</a:t>
            </a:r>
            <a:r>
              <a:rPr lang="en-US" dirty="0">
                <a:latin typeface="Arial" panose="020B0604020202020204" pitchFamily="34" charset="0"/>
                <a:cs typeface="Arial" panose="020B0604020202020204" pitchFamily="34" charset="0"/>
              </a:rPr>
              <a:t>: Prior to moving to the next slide, ask participants what hand hygiene practices mean to them. This will provide you with a sense of how knowledgeable your participants are about your facility’s hand hygiene practices.</a:t>
            </a:r>
          </a:p>
          <a:p>
            <a:pPr marL="175840" indent="-175840" algn="jus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5840" indent="-175840" algn="just">
              <a:buFont typeface="Arial" panose="020B0604020202020204" pitchFamily="34" charset="0"/>
              <a:buChar char="•"/>
            </a:pPr>
            <a:r>
              <a:rPr lang="en-US" dirty="0">
                <a:latin typeface="Arial" panose="020B0604020202020204" pitchFamily="34" charset="0"/>
                <a:cs typeface="Arial" panose="020B0604020202020204" pitchFamily="34" charset="0"/>
              </a:rPr>
              <a:t>Tell participants that each of these objectives are discussed during the training session.</a:t>
            </a:r>
          </a:p>
          <a:p>
            <a:pPr marL="175840" indent="-175840" algn="just">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232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520" y="4560571"/>
            <a:ext cx="5852160" cy="4214284"/>
          </a:xfrm>
        </p:spPr>
        <p:txBody>
          <a:bodyPr/>
          <a:lstStyle/>
          <a:p>
            <a:pPr marL="241571" indent="-241571" algn="just">
              <a:spcAft>
                <a:spcPts val="615"/>
              </a:spcAft>
              <a:buFont typeface="Wingdings" panose="05000000000000000000" pitchFamily="2" charset="2"/>
              <a:buChar char="§"/>
            </a:pPr>
            <a:r>
              <a:rPr lang="en-US" sz="1100" dirty="0">
                <a:latin typeface="Arial" panose="020B0604020202020204" pitchFamily="34" charset="0"/>
                <a:cs typeface="Arial" panose="020B0604020202020204" pitchFamily="34" charset="0"/>
              </a:rPr>
              <a:t>Encourage participants to ask questions to ensure they have a working understanding of how and when hand hygiene practices are to be implemented.</a:t>
            </a:r>
          </a:p>
          <a:p>
            <a:pPr marL="241571" indent="-241571" algn="just">
              <a:spcAft>
                <a:spcPts val="615"/>
              </a:spcAft>
              <a:buFont typeface="Wingdings" panose="05000000000000000000" pitchFamily="2" charset="2"/>
              <a:buChar char="§"/>
            </a:pPr>
            <a:r>
              <a:rPr lang="en-US" sz="1100" dirty="0">
                <a:latin typeface="Arial" panose="020B0604020202020204" pitchFamily="34" charset="0"/>
                <a:cs typeface="Arial" panose="020B0604020202020204" pitchFamily="34" charset="0"/>
              </a:rPr>
              <a:t>Using </a:t>
            </a:r>
            <a:r>
              <a:rPr lang="en-US" sz="1100" b="1" dirty="0">
                <a:latin typeface="Arial" panose="020B0604020202020204" pitchFamily="34" charset="0"/>
                <a:cs typeface="Arial" panose="020B0604020202020204" pitchFamily="34" charset="0"/>
              </a:rPr>
              <a:t>Handout #5</a:t>
            </a:r>
            <a:r>
              <a:rPr lang="en-US" sz="1100" dirty="0">
                <a:latin typeface="Arial" panose="020B0604020202020204" pitchFamily="34" charset="0"/>
                <a:cs typeface="Arial" panose="020B0604020202020204" pitchFamily="34" charset="0"/>
              </a:rPr>
              <a:t>, conduct a </a:t>
            </a:r>
            <a:r>
              <a:rPr lang="en-US" sz="1100" i="1" dirty="0">
                <a:latin typeface="Arial" panose="020B0604020202020204" pitchFamily="34" charset="0"/>
                <a:cs typeface="Arial" panose="020B0604020202020204" pitchFamily="34" charset="0"/>
              </a:rPr>
              <a:t>Hand Washing Competency Validation Checklist</a:t>
            </a:r>
            <a:r>
              <a:rPr lang="en-US" sz="1100" dirty="0">
                <a:latin typeface="Arial" panose="020B0604020202020204" pitchFamily="34" charset="0"/>
                <a:cs typeface="Arial" panose="020B0604020202020204" pitchFamily="34" charset="0"/>
              </a:rPr>
              <a:t> for each participant to determine if they can successfully demonstrate handwashing practices.</a:t>
            </a:r>
          </a:p>
          <a:p>
            <a:pPr marL="241571" indent="-241571" algn="just">
              <a:spcAft>
                <a:spcPts val="615"/>
              </a:spcAft>
              <a:buFont typeface="Wingdings" panose="05000000000000000000" pitchFamily="2" charset="2"/>
              <a:buChar char="§"/>
            </a:pPr>
            <a:r>
              <a:rPr lang="en-US" sz="1100" dirty="0">
                <a:latin typeface="Arial" panose="020B0604020202020204" pitchFamily="34" charset="0"/>
                <a:cs typeface="Arial" panose="020B0604020202020204" pitchFamily="34" charset="0"/>
              </a:rPr>
              <a:t>Using </a:t>
            </a:r>
            <a:r>
              <a:rPr lang="en-US" sz="1100" b="1" dirty="0">
                <a:latin typeface="Arial" panose="020B0604020202020204" pitchFamily="34" charset="0"/>
                <a:cs typeface="Arial" panose="020B0604020202020204" pitchFamily="34" charset="0"/>
              </a:rPr>
              <a:t>Handout #6</a:t>
            </a:r>
            <a:r>
              <a:rPr lang="en-US" sz="1100" dirty="0">
                <a:latin typeface="Arial" panose="020B0604020202020204" pitchFamily="34" charset="0"/>
                <a:cs typeface="Arial" panose="020B0604020202020204" pitchFamily="34" charset="0"/>
              </a:rPr>
              <a:t>, conduct a </a:t>
            </a:r>
            <a:r>
              <a:rPr lang="en-US" sz="1100" i="1" dirty="0">
                <a:latin typeface="Arial" panose="020B0604020202020204" pitchFamily="34" charset="0"/>
                <a:cs typeface="Arial" panose="020B0604020202020204" pitchFamily="34" charset="0"/>
              </a:rPr>
              <a:t>Competency Evaluation Exam for each participants </a:t>
            </a:r>
            <a:r>
              <a:rPr lang="en-US" sz="1100" dirty="0">
                <a:latin typeface="Arial" panose="020B0604020202020204" pitchFamily="34" charset="0"/>
                <a:cs typeface="Arial" panose="020B0604020202020204" pitchFamily="34" charset="0"/>
              </a:rPr>
              <a:t>to determine their knowledge and competency level concerning federal regulations and facility policies governing hand hygiene practices. </a:t>
            </a:r>
            <a:r>
              <a:rPr lang="en-US" sz="1100" b="1" dirty="0">
                <a:latin typeface="Arial" panose="020B0604020202020204" pitchFamily="34" charset="0"/>
                <a:cs typeface="Arial" panose="020B0604020202020204" pitchFamily="34" charset="0"/>
              </a:rPr>
              <a:t>(See below for Exam Answer Key)</a:t>
            </a:r>
          </a:p>
          <a:p>
            <a:pPr marL="241571" indent="-241571" algn="just">
              <a:buFont typeface="Wingdings" panose="05000000000000000000" pitchFamily="2" charset="2"/>
              <a:buChar char="§"/>
            </a:pPr>
            <a:r>
              <a:rPr lang="en-US" sz="1100" b="1" dirty="0">
                <a:latin typeface="Arial" panose="020B0604020202020204" pitchFamily="34" charset="0"/>
                <a:cs typeface="Arial" panose="020B0604020202020204" pitchFamily="34" charset="0"/>
              </a:rPr>
              <a:t>Using</a:t>
            </a:r>
            <a:r>
              <a:rPr lang="en-US" sz="1100" dirty="0">
                <a:latin typeface="Arial" panose="020B0604020202020204" pitchFamily="34" charset="0"/>
                <a:cs typeface="Arial" panose="020B0604020202020204" pitchFamily="34" charset="0"/>
              </a:rPr>
              <a:t> the results of the </a:t>
            </a:r>
            <a:r>
              <a:rPr lang="en-US" sz="1100" b="1" dirty="0">
                <a:latin typeface="Arial" panose="020B0604020202020204" pitchFamily="34" charset="0"/>
                <a:cs typeface="Arial" panose="020B0604020202020204" pitchFamily="34" charset="0"/>
              </a:rPr>
              <a:t>Validation Checklist </a:t>
            </a:r>
            <a:r>
              <a:rPr lang="en-US" sz="1100" dirty="0">
                <a:latin typeface="Arial" panose="020B0604020202020204" pitchFamily="34" charset="0"/>
                <a:cs typeface="Arial" panose="020B0604020202020204" pitchFamily="34" charset="0"/>
              </a:rPr>
              <a:t>and</a:t>
            </a:r>
            <a:r>
              <a:rPr lang="en-US" sz="1100" b="1" dirty="0">
                <a:latin typeface="Arial" panose="020B0604020202020204" pitchFamily="34" charset="0"/>
                <a:cs typeface="Arial" panose="020B0604020202020204" pitchFamily="34" charset="0"/>
              </a:rPr>
              <a:t> the Competency Evaluation Exam, </a:t>
            </a:r>
            <a:r>
              <a:rPr lang="en-US" sz="1100" dirty="0">
                <a:latin typeface="Arial" panose="020B0604020202020204" pitchFamily="34" charset="0"/>
                <a:cs typeface="Arial" panose="020B0604020202020204" pitchFamily="34" charset="0"/>
              </a:rPr>
              <a:t>modify your </a:t>
            </a:r>
            <a:r>
              <a:rPr lang="en-US" sz="1100" i="1" dirty="0">
                <a:latin typeface="Arial" panose="020B0604020202020204" pitchFamily="34" charset="0"/>
                <a:cs typeface="Arial" panose="020B0604020202020204" pitchFamily="34" charset="0"/>
              </a:rPr>
              <a:t>Hand Hygiene </a:t>
            </a:r>
            <a:r>
              <a:rPr lang="en-US" sz="1100" dirty="0">
                <a:latin typeface="Arial" panose="020B0604020202020204" pitchFamily="34" charset="0"/>
                <a:cs typeface="Arial" panose="020B0604020202020204" pitchFamily="34" charset="0"/>
              </a:rPr>
              <a:t>training program as necessary to address any identified issues or concerns.</a:t>
            </a:r>
          </a:p>
          <a:p>
            <a:pPr marL="241571" indent="-241571" algn="just">
              <a:buFont typeface="Wingdings" panose="05000000000000000000" pitchFamily="2" charset="2"/>
              <a:buChar char="§"/>
            </a:pPr>
            <a:endParaRPr lang="en-US" sz="1100"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sz="1100" b="1" dirty="0">
                <a:latin typeface="Arial" panose="020B0604020202020204" pitchFamily="34" charset="0"/>
                <a:cs typeface="Arial" panose="020B0604020202020204" pitchFamily="34" charset="0"/>
              </a:rPr>
              <a:t>Instructor Note</a:t>
            </a:r>
            <a:r>
              <a:rPr lang="en-US" sz="1100" dirty="0">
                <a:latin typeface="Arial" panose="020B0604020202020204" pitchFamily="34" charset="0"/>
                <a:cs typeface="Arial" panose="020B0604020202020204" pitchFamily="34" charset="0"/>
              </a:rPr>
              <a:t>: </a:t>
            </a:r>
            <a:r>
              <a:rPr lang="en-US" sz="1100" u="sng" dirty="0">
                <a:latin typeface="Arial" panose="020B0604020202020204" pitchFamily="34" charset="0"/>
                <a:cs typeface="Arial" panose="020B0604020202020204" pitchFamily="34" charset="0"/>
              </a:rPr>
              <a:t>Remind</a:t>
            </a:r>
            <a:r>
              <a:rPr lang="en-US" sz="1100" dirty="0">
                <a:latin typeface="Arial" panose="020B0604020202020204" pitchFamily="34" charset="0"/>
                <a:cs typeface="Arial" panose="020B0604020202020204" pitchFamily="34" charset="0"/>
              </a:rPr>
              <a:t> participants to </a:t>
            </a:r>
            <a:r>
              <a:rPr lang="en-US" sz="1100" b="1" dirty="0">
                <a:latin typeface="Arial" panose="020B0604020202020204" pitchFamily="34" charset="0"/>
                <a:cs typeface="Arial" panose="020B0604020202020204" pitchFamily="34" charset="0"/>
              </a:rPr>
              <a:t>sign</a:t>
            </a:r>
            <a:r>
              <a:rPr lang="en-US" sz="1100" dirty="0">
                <a:latin typeface="Arial" panose="020B0604020202020204" pitchFamily="34" charset="0"/>
                <a:cs typeface="Arial" panose="020B0604020202020204" pitchFamily="34" charset="0"/>
              </a:rPr>
              <a:t> the </a:t>
            </a:r>
            <a:r>
              <a:rPr lang="en-US" sz="1100" i="1" dirty="0">
                <a:latin typeface="Arial" panose="020B0604020202020204" pitchFamily="34" charset="0"/>
                <a:cs typeface="Arial" panose="020B0604020202020204" pitchFamily="34" charset="0"/>
              </a:rPr>
              <a:t>Record of Attendance Form</a:t>
            </a:r>
            <a:r>
              <a:rPr lang="en-US" sz="1100" dirty="0">
                <a:latin typeface="Arial" panose="020B0604020202020204" pitchFamily="34" charset="0"/>
                <a:cs typeface="Arial" panose="020B0604020202020204" pitchFamily="34" charset="0"/>
              </a:rPr>
              <a:t>. Be sure to </a:t>
            </a:r>
            <a:r>
              <a:rPr lang="en-US" sz="1100" b="1" dirty="0">
                <a:latin typeface="Arial" panose="020B0604020202020204" pitchFamily="34" charset="0"/>
                <a:cs typeface="Arial" panose="020B0604020202020204" pitchFamily="34" charset="0"/>
              </a:rPr>
              <a:t>complete</a:t>
            </a:r>
            <a:r>
              <a:rPr lang="en-US" sz="1100" dirty="0">
                <a:latin typeface="Arial" panose="020B0604020202020204" pitchFamily="34" charset="0"/>
                <a:cs typeface="Arial" panose="020B0604020202020204" pitchFamily="34" charset="0"/>
              </a:rPr>
              <a:t> all recordkeeping documentation. (See Part 3)</a:t>
            </a:r>
          </a:p>
          <a:p>
            <a:pPr marL="241571" indent="-241571" algn="just">
              <a:buFont typeface="Wingdings" panose="05000000000000000000" pitchFamily="2" charset="2"/>
              <a:buChar char="§"/>
            </a:pPr>
            <a:endParaRPr lang="en-US" sz="1100" dirty="0">
              <a:latin typeface="Arial" panose="020B0604020202020204" pitchFamily="34" charset="0"/>
              <a:cs typeface="Arial" panose="020B0604020202020204" pitchFamily="34" charset="0"/>
            </a:endParaRPr>
          </a:p>
          <a:p>
            <a:pPr marL="241571" indent="-241571" algn="just">
              <a:spcAft>
                <a:spcPts val="600"/>
              </a:spcAft>
              <a:buFont typeface="Wingdings" panose="05000000000000000000" pitchFamily="2" charset="2"/>
              <a:buChar char="§"/>
            </a:pPr>
            <a:r>
              <a:rPr lang="en-US" sz="1100" b="1" dirty="0">
                <a:latin typeface="Arial" panose="020B0604020202020204" pitchFamily="34" charset="0"/>
                <a:cs typeface="Arial" panose="020B0604020202020204" pitchFamily="34" charset="0"/>
              </a:rPr>
              <a:t>Exam Answer Key and Slide Location Where the Answer can be Found:</a:t>
            </a:r>
          </a:p>
          <a:p>
            <a:pPr marL="228600" algn="just">
              <a:tabLst>
                <a:tab pos="228600" algn="l"/>
              </a:tabLst>
            </a:pPr>
            <a:r>
              <a:rPr lang="en-US" sz="1100" b="1" dirty="0">
                <a:latin typeface="Arial" panose="020B0604020202020204" pitchFamily="34" charset="0"/>
                <a:cs typeface="Arial" panose="020B0604020202020204" pitchFamily="34" charset="0"/>
              </a:rPr>
              <a:t>1</a:t>
            </a:r>
            <a:r>
              <a:rPr lang="en-US" sz="1100" dirty="0">
                <a:latin typeface="Arial" panose="020B0604020202020204" pitchFamily="34" charset="0"/>
                <a:cs typeface="Arial" panose="020B0604020202020204" pitchFamily="34" charset="0"/>
              </a:rPr>
              <a:t>=F (Slide #3); </a:t>
            </a:r>
            <a:r>
              <a:rPr lang="en-US" sz="1100" b="1" dirty="0">
                <a:latin typeface="Arial" panose="020B0604020202020204" pitchFamily="34" charset="0"/>
                <a:cs typeface="Arial" panose="020B0604020202020204" pitchFamily="34" charset="0"/>
              </a:rPr>
              <a:t>2</a:t>
            </a:r>
            <a:r>
              <a:rPr lang="en-US" sz="1100" dirty="0">
                <a:latin typeface="Arial" panose="020B0604020202020204" pitchFamily="34" charset="0"/>
                <a:cs typeface="Arial" panose="020B0604020202020204" pitchFamily="34" charset="0"/>
              </a:rPr>
              <a:t>=T (Slide #5); </a:t>
            </a:r>
            <a:r>
              <a:rPr lang="en-US" sz="1100" b="1" dirty="0">
                <a:latin typeface="Arial" panose="020B0604020202020204" pitchFamily="34" charset="0"/>
                <a:cs typeface="Arial" panose="020B0604020202020204" pitchFamily="34" charset="0"/>
              </a:rPr>
              <a:t>3</a:t>
            </a:r>
            <a:r>
              <a:rPr lang="en-US" sz="1100" dirty="0">
                <a:latin typeface="Arial" panose="020B0604020202020204" pitchFamily="34" charset="0"/>
                <a:cs typeface="Arial" panose="020B0604020202020204" pitchFamily="34" charset="0"/>
              </a:rPr>
              <a:t>=T (Slide #5); </a:t>
            </a:r>
            <a:r>
              <a:rPr lang="en-US" sz="1100" b="1" dirty="0">
                <a:latin typeface="Arial" panose="020B0604020202020204" pitchFamily="34" charset="0"/>
                <a:cs typeface="Arial" panose="020B0604020202020204" pitchFamily="34" charset="0"/>
              </a:rPr>
              <a:t>4</a:t>
            </a:r>
            <a:r>
              <a:rPr lang="en-US" sz="1100" dirty="0">
                <a:latin typeface="Arial" panose="020B0604020202020204" pitchFamily="34" charset="0"/>
                <a:cs typeface="Arial" panose="020B0604020202020204" pitchFamily="34" charset="0"/>
              </a:rPr>
              <a:t>=T (Slide #6); </a:t>
            </a:r>
            <a:r>
              <a:rPr lang="en-US" sz="1100" b="1" dirty="0">
                <a:latin typeface="Arial" panose="020B0604020202020204" pitchFamily="34" charset="0"/>
                <a:cs typeface="Arial" panose="020B0604020202020204" pitchFamily="34" charset="0"/>
              </a:rPr>
              <a:t>5</a:t>
            </a:r>
            <a:r>
              <a:rPr lang="en-US" sz="1100" dirty="0">
                <a:latin typeface="Arial" panose="020B0604020202020204" pitchFamily="34" charset="0"/>
                <a:cs typeface="Arial" panose="020B0604020202020204" pitchFamily="34" charset="0"/>
              </a:rPr>
              <a:t>=F (Slide #6); </a:t>
            </a:r>
            <a:r>
              <a:rPr lang="en-US" sz="1100" b="1" dirty="0">
                <a:latin typeface="Arial" panose="020B0604020202020204" pitchFamily="34" charset="0"/>
                <a:cs typeface="Arial" panose="020B0604020202020204" pitchFamily="34" charset="0"/>
              </a:rPr>
              <a:t>6</a:t>
            </a:r>
            <a:r>
              <a:rPr lang="en-US" sz="1100" dirty="0">
                <a:latin typeface="Arial" panose="020B0604020202020204" pitchFamily="34" charset="0"/>
                <a:cs typeface="Arial" panose="020B0604020202020204" pitchFamily="34" charset="0"/>
              </a:rPr>
              <a:t>=T (Slide #6); </a:t>
            </a:r>
            <a:r>
              <a:rPr lang="en-US" sz="1100" b="1" dirty="0">
                <a:latin typeface="Arial" panose="020B0604020202020204" pitchFamily="34" charset="0"/>
                <a:cs typeface="Arial" panose="020B0604020202020204" pitchFamily="34" charset="0"/>
              </a:rPr>
              <a:t>7</a:t>
            </a:r>
            <a:r>
              <a:rPr lang="en-US" sz="1100" dirty="0">
                <a:latin typeface="Arial" panose="020B0604020202020204" pitchFamily="34" charset="0"/>
                <a:cs typeface="Arial" panose="020B0604020202020204" pitchFamily="34" charset="0"/>
              </a:rPr>
              <a:t>=T (Slide #7); </a:t>
            </a:r>
            <a:r>
              <a:rPr lang="en-US" sz="1100" b="1" dirty="0">
                <a:latin typeface="Arial" panose="020B0604020202020204" pitchFamily="34" charset="0"/>
                <a:cs typeface="Arial" panose="020B0604020202020204" pitchFamily="34" charset="0"/>
              </a:rPr>
              <a:t>8</a:t>
            </a:r>
            <a:r>
              <a:rPr lang="en-US" sz="1100" dirty="0">
                <a:latin typeface="Arial" panose="020B0604020202020204" pitchFamily="34" charset="0"/>
                <a:cs typeface="Arial" panose="020B0604020202020204" pitchFamily="34" charset="0"/>
              </a:rPr>
              <a:t>=T (Slide #8); </a:t>
            </a:r>
            <a:r>
              <a:rPr lang="en-US" sz="1100" b="1" dirty="0">
                <a:latin typeface="Arial" panose="020B0604020202020204" pitchFamily="34" charset="0"/>
                <a:cs typeface="Arial" panose="020B0604020202020204" pitchFamily="34" charset="0"/>
              </a:rPr>
              <a:t>9</a:t>
            </a:r>
            <a:r>
              <a:rPr lang="en-US" sz="1100" dirty="0">
                <a:latin typeface="Arial" panose="020B0604020202020204" pitchFamily="34" charset="0"/>
                <a:cs typeface="Arial" panose="020B0604020202020204" pitchFamily="34" charset="0"/>
              </a:rPr>
              <a:t>=F (Slide #9); </a:t>
            </a:r>
            <a:r>
              <a:rPr lang="en-US" sz="1100" b="1" dirty="0">
                <a:latin typeface="Arial" panose="020B0604020202020204" pitchFamily="34" charset="0"/>
                <a:cs typeface="Arial" panose="020B0604020202020204" pitchFamily="34" charset="0"/>
              </a:rPr>
              <a:t>10</a:t>
            </a:r>
            <a:r>
              <a:rPr lang="en-US" sz="1100" dirty="0">
                <a:latin typeface="Arial" panose="020B0604020202020204" pitchFamily="34" charset="0"/>
                <a:cs typeface="Arial" panose="020B0604020202020204" pitchFamily="34" charset="0"/>
              </a:rPr>
              <a:t>=F (Slides #10 &amp; #11);  </a:t>
            </a:r>
            <a:r>
              <a:rPr lang="en-US" sz="1100" b="1" dirty="0">
                <a:latin typeface="Arial" panose="020B0604020202020204" pitchFamily="34" charset="0"/>
                <a:cs typeface="Arial" panose="020B0604020202020204" pitchFamily="34" charset="0"/>
              </a:rPr>
              <a:t>11</a:t>
            </a:r>
            <a:r>
              <a:rPr lang="en-US" sz="1100" dirty="0">
                <a:latin typeface="Arial" panose="020B0604020202020204" pitchFamily="34" charset="0"/>
                <a:cs typeface="Arial" panose="020B0604020202020204" pitchFamily="34" charset="0"/>
              </a:rPr>
              <a:t>=T (Slide #13); </a:t>
            </a:r>
            <a:r>
              <a:rPr lang="en-US" sz="1100" b="1" dirty="0">
                <a:latin typeface="Arial" panose="020B0604020202020204" pitchFamily="34" charset="0"/>
                <a:cs typeface="Arial" panose="020B0604020202020204" pitchFamily="34" charset="0"/>
              </a:rPr>
              <a:t>12</a:t>
            </a:r>
            <a:r>
              <a:rPr lang="en-US" sz="1100" dirty="0">
                <a:latin typeface="Arial" panose="020B0604020202020204" pitchFamily="34" charset="0"/>
                <a:cs typeface="Arial" panose="020B0604020202020204" pitchFamily="34" charset="0"/>
              </a:rPr>
              <a:t>=T (Slide #14); </a:t>
            </a:r>
            <a:r>
              <a:rPr lang="en-US" sz="1100" b="1" dirty="0">
                <a:latin typeface="Arial" panose="020B0604020202020204" pitchFamily="34" charset="0"/>
                <a:cs typeface="Arial" panose="020B0604020202020204" pitchFamily="34" charset="0"/>
              </a:rPr>
              <a:t>13</a:t>
            </a:r>
            <a:r>
              <a:rPr lang="en-US" sz="1100" dirty="0">
                <a:latin typeface="Arial" panose="020B0604020202020204" pitchFamily="34" charset="0"/>
                <a:cs typeface="Arial" panose="020B0604020202020204" pitchFamily="34" charset="0"/>
              </a:rPr>
              <a:t>=T (Slide #15); </a:t>
            </a:r>
            <a:r>
              <a:rPr lang="en-US" sz="1100" b="1" dirty="0">
                <a:latin typeface="Arial" panose="020B0604020202020204" pitchFamily="34" charset="0"/>
                <a:cs typeface="Arial" panose="020B0604020202020204" pitchFamily="34" charset="0"/>
              </a:rPr>
              <a:t>14</a:t>
            </a:r>
            <a:r>
              <a:rPr lang="en-US" sz="1100" dirty="0">
                <a:latin typeface="Arial" panose="020B0604020202020204" pitchFamily="34" charset="0"/>
                <a:cs typeface="Arial" panose="020B0604020202020204" pitchFamily="34" charset="0"/>
              </a:rPr>
              <a:t>=F (Slide #17); </a:t>
            </a:r>
            <a:r>
              <a:rPr lang="en-US" sz="1100" b="1" dirty="0">
                <a:latin typeface="Arial" panose="020B0604020202020204" pitchFamily="34" charset="0"/>
                <a:cs typeface="Arial" panose="020B0604020202020204" pitchFamily="34" charset="0"/>
              </a:rPr>
              <a:t>15</a:t>
            </a:r>
            <a:r>
              <a:rPr lang="en-US" sz="1100" dirty="0">
                <a:latin typeface="Arial" panose="020B0604020202020204" pitchFamily="34" charset="0"/>
                <a:cs typeface="Arial" panose="020B0604020202020204" pitchFamily="34" charset="0"/>
              </a:rPr>
              <a:t>=F (Step #12 of the Competency Validation Checklist. See Handout #5).</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555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buFont typeface="Wingdings" panose="05000000000000000000" pitchFamily="2" charset="2"/>
              <a:buChar char="§"/>
            </a:pPr>
            <a:r>
              <a:rPr lang="en-US" u="sng" dirty="0">
                <a:latin typeface="Arial" panose="020B0604020202020204" pitchFamily="34" charset="0"/>
                <a:cs typeface="Arial" panose="020B0604020202020204" pitchFamily="34" charset="0"/>
              </a:rPr>
              <a:t>Source</a:t>
            </a:r>
            <a:r>
              <a:rPr lang="en-US" dirty="0">
                <a:latin typeface="Arial" panose="020B0604020202020204" pitchFamily="34" charset="0"/>
                <a:cs typeface="Arial" panose="020B0604020202020204" pitchFamily="34" charset="0"/>
              </a:rPr>
              <a:t>: SOM Appendix PP, F880, Definitions. </a:t>
            </a:r>
          </a:p>
        </p:txBody>
      </p:sp>
    </p:spTree>
    <p:extLst>
      <p:ext uri="{BB962C8B-B14F-4D97-AF65-F5344CB8AC3E}">
        <p14:creationId xmlns:p14="http://schemas.microsoft.com/office/powerpoint/2010/main" val="1516952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Suggestion</a:t>
            </a:r>
            <a:r>
              <a:rPr lang="en-US" dirty="0">
                <a:latin typeface="Arial" panose="020B0604020202020204" pitchFamily="34" charset="0"/>
                <a:cs typeface="Arial" panose="020B0604020202020204" pitchFamily="34" charset="0"/>
              </a:rPr>
              <a:t>: Before reviewing the reasons discussed here, ask participants to discuss reasons why they may not always perform hand hygiene practices when providing resident care.</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Compare slide content with reasons participants gave. </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address the importance of performing hand hygiene practices.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If the availability of equipment and/or supplies is an issue, you should provide that information to Environmental Services, or other that has the authority to investigate and resolve such issues.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Other reasons you may want to discuss</a:t>
            </a:r>
            <a:r>
              <a:rPr lang="en-US" dirty="0">
                <a:latin typeface="Arial" panose="020B0604020202020204" pitchFamily="34" charset="0"/>
                <a:cs typeface="Arial" panose="020B0604020202020204" pitchFamily="34" charset="0"/>
              </a:rPr>
              <a:t>:</a:t>
            </a:r>
          </a:p>
          <a:p>
            <a:pPr marL="468907" indent="-240966" algn="just">
              <a:buFont typeface="Wingdings" panose="05000000000000000000" pitchFamily="2" charset="2"/>
              <a:buChar char="§"/>
            </a:pPr>
            <a:r>
              <a:rPr lang="en-US" dirty="0">
                <a:latin typeface="Arial" panose="020B0604020202020204" pitchFamily="34" charset="0"/>
                <a:cs typeface="Arial" panose="020B0604020202020204" pitchFamily="34" charset="0"/>
              </a:rPr>
              <a:t>Culture.</a:t>
            </a:r>
          </a:p>
          <a:p>
            <a:pPr marL="468907" indent="-240966" algn="just">
              <a:buFont typeface="Wingdings" panose="05000000000000000000" pitchFamily="2" charset="2"/>
              <a:buChar char="§"/>
            </a:pPr>
            <a:r>
              <a:rPr lang="en-US" dirty="0">
                <a:latin typeface="Arial" panose="020B0604020202020204" pitchFamily="34" charset="0"/>
                <a:cs typeface="Arial" panose="020B0604020202020204" pitchFamily="34" charset="0"/>
              </a:rPr>
              <a:t>Not washing long enough.</a:t>
            </a:r>
          </a:p>
          <a:p>
            <a:pPr marL="468907" indent="-240966" algn="just">
              <a:buFont typeface="Wingdings" panose="05000000000000000000" pitchFamily="2" charset="2"/>
              <a:buChar char="§"/>
            </a:pPr>
            <a:r>
              <a:rPr lang="en-US" dirty="0">
                <a:latin typeface="Arial" panose="020B0604020202020204" pitchFamily="34" charset="0"/>
                <a:cs typeface="Arial" panose="020B0604020202020204" pitchFamily="34" charset="0"/>
              </a:rPr>
              <a:t>Forget to wash.</a:t>
            </a:r>
          </a:p>
        </p:txBody>
      </p:sp>
    </p:spTree>
    <p:extLst>
      <p:ext uri="{BB962C8B-B14F-4D97-AF65-F5344CB8AC3E}">
        <p14:creationId xmlns:p14="http://schemas.microsoft.com/office/powerpoint/2010/main" val="2114338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Ask participants why they think hand hygiene practices are important when providing resident care. </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the importance of hand hygiene not only to protect the resident, but for their own well-being and safety.</a:t>
            </a:r>
          </a:p>
        </p:txBody>
      </p:sp>
    </p:spTree>
    <p:extLst>
      <p:ext uri="{BB962C8B-B14F-4D97-AF65-F5344CB8AC3E}">
        <p14:creationId xmlns:p14="http://schemas.microsoft.com/office/powerpoint/2010/main" val="2594874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Inform participants that the next few slides contain helpful information about </a:t>
            </a:r>
            <a:r>
              <a:rPr lang="en-US" b="1" dirty="0">
                <a:latin typeface="Arial" panose="020B0604020202020204" pitchFamily="34" charset="0"/>
                <a:cs typeface="Arial" panose="020B0604020202020204" pitchFamily="34" charset="0"/>
              </a:rPr>
              <a:t>how</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when</a:t>
            </a:r>
            <a:r>
              <a:rPr lang="en-US" dirty="0">
                <a:latin typeface="Arial" panose="020B0604020202020204" pitchFamily="34" charset="0"/>
                <a:cs typeface="Arial" panose="020B0604020202020204" pitchFamily="34" charset="0"/>
              </a:rPr>
              <a:t> to perform hand hygiene practices.</a:t>
            </a:r>
          </a:p>
          <a:p>
            <a:pPr marL="241571" indent="-241571">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 you review each point, ask participants if they have any concerns or issues about the material discussed.</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Note</a:t>
            </a:r>
            <a:r>
              <a:rPr lang="en-US" dirty="0">
                <a:latin typeface="Arial" panose="020B0604020202020204" pitchFamily="34" charset="0"/>
                <a:cs typeface="Arial" panose="020B0604020202020204" pitchFamily="34" charset="0"/>
              </a:rPr>
              <a:t>: Research has shown that it is not the temperature of the water that kills the bacteria, but the thorough washing of the hands with soap. Be sure to lather all surfaces (back of hands, between and around all fingers, tips of fingers, wrists, and palms) for at least 15-20 seconds. (See 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Bullet Point).</a:t>
            </a:r>
          </a:p>
          <a:p>
            <a:pPr algn="just"/>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2618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Ask participants if they believe wearing jewelry or having artificial fingernails  cause any concerns for them during hand hygiene practices. Ask them to explain their response.</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responses as you deem necessary or appropriate to ensure participants have a working knowledge of the importance of ensuring that hands are clean.</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You may want to review your facility’s policies concerning the wearing of jewelry or artificial nails to ensure participants are aware of such policies.</a:t>
            </a:r>
          </a:p>
        </p:txBody>
      </p:sp>
    </p:spTree>
    <p:extLst>
      <p:ext uri="{BB962C8B-B14F-4D97-AF65-F5344CB8AC3E}">
        <p14:creationId xmlns:p14="http://schemas.microsoft.com/office/powerpoint/2010/main" val="907188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Ask participants about any hand care issues (e.g., cuts, wounds, cracked skin, etc.) they may be experiencing and how they may be addressing those issues.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Ask participants if they report skin conditions they may be experiencing to their supervisor. </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that participants are following the facility’s skin condition reporting protocols.</a:t>
            </a:r>
          </a:p>
        </p:txBody>
      </p:sp>
    </p:spTree>
    <p:extLst>
      <p:ext uri="{BB962C8B-B14F-4D97-AF65-F5344CB8AC3E}">
        <p14:creationId xmlns:p14="http://schemas.microsoft.com/office/powerpoint/2010/main" val="38532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Ask participants to provide instances when they use gloves. Do they align with the points addressed here and/or with your facility’s policies?</a:t>
            </a:r>
          </a:p>
          <a:p>
            <a:pPr marL="241571" indent="-241571" algn="just">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dirty="0">
                <a:latin typeface="Arial" panose="020B0604020202020204" pitchFamily="34" charset="0"/>
                <a:cs typeface="Arial" panose="020B0604020202020204" pitchFamily="34" charset="0"/>
              </a:rPr>
              <a:t>Discuss as you deem necessary or appropriate to ensure participants have a working knowledge of when and how to use gloves during the hand hygiene process.</a:t>
            </a:r>
          </a:p>
          <a:p>
            <a:pPr marL="241571" indent="-241571">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marL="241571" indent="-241571" algn="just">
              <a:buFont typeface="Wingdings" panose="05000000000000000000" pitchFamily="2" charset="2"/>
              <a:buChar char="§"/>
            </a:pPr>
            <a:r>
              <a:rPr lang="en-US" b="1" dirty="0">
                <a:latin typeface="Arial" panose="020B0604020202020204" pitchFamily="34" charset="0"/>
                <a:cs typeface="Arial" panose="020B0604020202020204" pitchFamily="34" charset="0"/>
              </a:rPr>
              <a:t>Instructor Note</a:t>
            </a:r>
            <a:r>
              <a:rPr lang="en-US" dirty="0">
                <a:latin typeface="Arial" panose="020B0604020202020204" pitchFamily="34" charset="0"/>
                <a:cs typeface="Arial" panose="020B0604020202020204" pitchFamily="34" charset="0"/>
              </a:rPr>
              <a:t>: The use of PPE is addressed in our facility’s </a:t>
            </a:r>
            <a:r>
              <a:rPr lang="en-US" i="1" dirty="0">
                <a:latin typeface="Arial" panose="020B0604020202020204" pitchFamily="34" charset="0"/>
                <a:cs typeface="Arial" panose="020B0604020202020204" pitchFamily="34" charset="0"/>
              </a:rPr>
              <a:t>Personal Protective Equipment (PPE) Training Program</a:t>
            </a:r>
            <a:r>
              <a:rPr lang="en-US" dirty="0">
                <a:latin typeface="Arial" panose="020B0604020202020204" pitchFamily="34" charset="0"/>
                <a:cs typeface="Arial" panose="020B0604020202020204" pitchFamily="34" charset="0"/>
              </a:rPr>
              <a:t>.</a:t>
            </a:r>
          </a:p>
          <a:p>
            <a:pPr marL="241571" indent="-241571">
              <a:buFont typeface="Wingdings" panose="05000000000000000000" pitchFamily="2" charset="2"/>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040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ltGray">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ltGray">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bwMode="gray">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2" name="Rectangle 11"/>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a:xfrm>
            <a:off x="1827212" y="6356351"/>
            <a:ext cx="3974065" cy="365125"/>
          </a:xfrm>
        </p:spPr>
        <p:txBody>
          <a:bodyPr/>
          <a:lstStyle>
            <a:lvl1pPr algn="l">
              <a:defRPr sz="800" baseline="0">
                <a:solidFill>
                  <a:schemeClr val="tx2"/>
                </a:solidFill>
                <a:latin typeface="Arial" panose="020B0604020202020204" pitchFamily="34" charset="0"/>
                <a:cs typeface="Arial" panose="020B0604020202020204" pitchFamily="34" charset="0"/>
              </a:defRPr>
            </a:lvl1pPr>
          </a:lstStyle>
          <a:p>
            <a:r>
              <a:rPr lang="en-US"/>
              <a:t>© 2020 - W. H. Heaton</a:t>
            </a:r>
            <a:endParaRPr lang="en-US" dirty="0"/>
          </a:p>
        </p:txBody>
      </p:sp>
      <p:sp>
        <p:nvSpPr>
          <p:cNvPr id="6" name="Slide Number Placeholder 5"/>
          <p:cNvSpPr>
            <a:spLocks noGrp="1"/>
          </p:cNvSpPr>
          <p:nvPr>
            <p:ph type="sldNum" sz="quarter" idx="12"/>
          </p:nvPr>
        </p:nvSpPr>
        <p:spPr>
          <a:xfrm>
            <a:off x="10666412" y="6356351"/>
            <a:ext cx="609441" cy="365125"/>
          </a:xfrm>
        </p:spPr>
        <p:txBody>
          <a:bodyPr/>
          <a:lstStyle>
            <a:lvl1pPr>
              <a:defRPr sz="900" baseline="0">
                <a:solidFill>
                  <a:schemeClr val="tx2"/>
                </a:solidFill>
                <a:latin typeface="Arial" panose="020B0604020202020204" pitchFamily="34" charset="0"/>
                <a:cs typeface="Arial" panose="020B0604020202020204" pitchFamily="34" charset="0"/>
              </a:defRPr>
            </a:lvl1pPr>
          </a:lstStyle>
          <a:p>
            <a:r>
              <a:rPr lang="en-US" dirty="0"/>
              <a:t>1</a:t>
            </a: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endParaRPr/>
          </a:p>
        </p:txBody>
      </p:sp>
      <p:sp>
        <p:nvSpPr>
          <p:cNvPr id="5" name="Footer Placeholder 4"/>
          <p:cNvSpPr>
            <a:spLocks noGrp="1"/>
          </p:cNvSpPr>
          <p:nvPr>
            <p:ph type="ftr" sz="quarter" idx="11"/>
          </p:nvPr>
        </p:nvSpPr>
        <p:spPr/>
        <p:txBody>
          <a:bodyPr/>
          <a:lstStyle/>
          <a:p>
            <a:r>
              <a:rPr lang="en-US"/>
              <a:t>© 2020 - W. H. Heaton</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5180250" y="6356351"/>
            <a:ext cx="1218883" cy="365125"/>
          </a:xfrm>
          <a:prstGeom prst="rect">
            <a:avLst/>
          </a:prstGeom>
        </p:spPr>
        <p:txBody>
          <a:bodyPr/>
          <a:lstStyle/>
          <a:p>
            <a:endParaRPr/>
          </a:p>
        </p:txBody>
      </p:sp>
      <p:sp>
        <p:nvSpPr>
          <p:cNvPr id="5" name="Footer Placeholder 4"/>
          <p:cNvSpPr>
            <a:spLocks noGrp="1"/>
          </p:cNvSpPr>
          <p:nvPr>
            <p:ph type="ftr" sz="quarter" idx="11"/>
          </p:nvPr>
        </p:nvSpPr>
        <p:spPr/>
        <p:txBody>
          <a:bodyPr/>
          <a:lstStyle/>
          <a:p>
            <a:r>
              <a:rPr lang="en-US"/>
              <a:t>© 2020 - W. H. Heaton</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a:t>© 2020 - W. H. Heaton</a:t>
            </a:r>
            <a:endParaRPr dirty="0"/>
          </a:p>
        </p:txBody>
      </p:sp>
      <p:sp>
        <p:nvSpPr>
          <p:cNvPr id="6" name="Slide Number Placeholder 5"/>
          <p:cNvSpPr>
            <a:spLocks noGrp="1"/>
          </p:cNvSpPr>
          <p:nvPr>
            <p:ph type="sldNum" sz="quarter" idx="12"/>
          </p:nvPr>
        </p:nvSpPr>
        <p:spPr/>
        <p:txBody>
          <a:bodyPr/>
          <a:lstStyle>
            <a:lvl1pPr>
              <a:defRPr sz="1000">
                <a:latin typeface="Arial" panose="020B0604020202020204" pitchFamily="34" charset="0"/>
                <a:cs typeface="Arial" panose="020B0604020202020204" pitchFamily="34" charset="0"/>
              </a:defRPr>
            </a:lvl1pPr>
          </a:lstStyle>
          <a:p>
            <a:fld id="{7DC1BBB0-96F0-4077-A278-0F3FB5C104D3}" type="slidenum">
              <a:rPr lang="en-US" smtClean="0"/>
              <a:pPr/>
              <a:t>‹#›</a:t>
            </a:fld>
            <a:endParaRPr lang="en-US"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 2020 - W. H. Heaton</a:t>
            </a:r>
            <a:endParaRPr lang="en-US" dirty="0"/>
          </a:p>
        </p:txBody>
      </p:sp>
      <p:sp>
        <p:nvSpPr>
          <p:cNvPr id="6" name="Slide Number Placeholder 5"/>
          <p:cNvSpPr>
            <a:spLocks noGrp="1"/>
          </p:cNvSpPr>
          <p:nvPr>
            <p:ph type="sldNum" sz="quarter" idx="12"/>
          </p:nvPr>
        </p:nvSpPr>
        <p:spPr>
          <a:xfrm>
            <a:off x="10666571"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5180250" y="6356351"/>
            <a:ext cx="1218883" cy="365125"/>
          </a:xfrm>
          <a:prstGeom prst="rect">
            <a:avLst/>
          </a:prstGeom>
        </p:spPr>
        <p:txBody>
          <a:bodyPr/>
          <a:lstStyle/>
          <a:p>
            <a:endParaRPr/>
          </a:p>
        </p:txBody>
      </p:sp>
      <p:sp>
        <p:nvSpPr>
          <p:cNvPr id="6" name="Footer Placeholder 5"/>
          <p:cNvSpPr>
            <a:spLocks noGrp="1"/>
          </p:cNvSpPr>
          <p:nvPr>
            <p:ph type="ftr" sz="quarter" idx="11"/>
          </p:nvPr>
        </p:nvSpPr>
        <p:spPr/>
        <p:txBody>
          <a:bodyPr/>
          <a:lstStyle/>
          <a:p>
            <a:r>
              <a:rPr lang="en-US"/>
              <a:t>© 2020 - W. H. Heaton</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5180250" y="6356351"/>
            <a:ext cx="1218883" cy="365125"/>
          </a:xfrm>
          <a:prstGeom prst="rect">
            <a:avLst/>
          </a:prstGeom>
        </p:spPr>
        <p:txBody>
          <a:bodyPr/>
          <a:lstStyle/>
          <a:p>
            <a:endParaRPr/>
          </a:p>
        </p:txBody>
      </p:sp>
      <p:sp>
        <p:nvSpPr>
          <p:cNvPr id="8" name="Footer Placeholder 7"/>
          <p:cNvSpPr>
            <a:spLocks noGrp="1"/>
          </p:cNvSpPr>
          <p:nvPr>
            <p:ph type="ftr" sz="quarter" idx="11"/>
          </p:nvPr>
        </p:nvSpPr>
        <p:spPr/>
        <p:txBody>
          <a:bodyPr/>
          <a:lstStyle/>
          <a:p>
            <a:r>
              <a:rPr lang="en-US"/>
              <a:t>© 2020 - W. H. Heaton</a:t>
            </a:r>
            <a:endParaRPr dirty="0"/>
          </a:p>
        </p:txBody>
      </p:sp>
      <p:sp>
        <p:nvSpPr>
          <p:cNvPr id="9" name="Slide Number Placeholder 8"/>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a:xfrm>
            <a:off x="5180250" y="6356351"/>
            <a:ext cx="1218883" cy="365125"/>
          </a:xfrm>
          <a:prstGeom prst="rect">
            <a:avLst/>
          </a:prstGeom>
        </p:spPr>
        <p:txBody>
          <a:bodyPr/>
          <a:lstStyle/>
          <a:p>
            <a:endParaRPr/>
          </a:p>
        </p:txBody>
      </p:sp>
      <p:sp>
        <p:nvSpPr>
          <p:cNvPr id="4" name="Footer Placeholder 3"/>
          <p:cNvSpPr>
            <a:spLocks noGrp="1"/>
          </p:cNvSpPr>
          <p:nvPr>
            <p:ph type="ftr" sz="quarter" idx="11"/>
          </p:nvPr>
        </p:nvSpPr>
        <p:spPr/>
        <p:txBody>
          <a:bodyPr/>
          <a:lstStyle/>
          <a:p>
            <a:r>
              <a:rPr lang="en-US"/>
              <a:t>© 2020 - W. H. Heaton</a:t>
            </a:r>
            <a:endParaRPr dirty="0"/>
          </a:p>
        </p:txBody>
      </p:sp>
      <p:sp>
        <p:nvSpPr>
          <p:cNvPr id="5" name="Slide Number Placeholder 4"/>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ltGray">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6" name="Rectangle 5"/>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gray">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black">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Date Placeholder 1"/>
          <p:cNvSpPr>
            <a:spLocks noGrp="1"/>
          </p:cNvSpPr>
          <p:nvPr>
            <p:ph type="dt" sz="half" idx="10"/>
          </p:nvPr>
        </p:nvSpPr>
        <p:spPr>
          <a:xfrm>
            <a:off x="5180250" y="6356351"/>
            <a:ext cx="1218883" cy="365125"/>
          </a:xfrm>
          <a:prstGeom prst="rect">
            <a:avLst/>
          </a:prstGeom>
        </p:spPr>
        <p:txBody>
          <a:bodyPr/>
          <a:lstStyle/>
          <a:p>
            <a:endParaRPr/>
          </a:p>
        </p:txBody>
      </p:sp>
      <p:sp>
        <p:nvSpPr>
          <p:cNvPr id="3" name="Footer Placeholder 2"/>
          <p:cNvSpPr>
            <a:spLocks noGrp="1"/>
          </p:cNvSpPr>
          <p:nvPr>
            <p:ph type="ftr" sz="quarter" idx="11"/>
          </p:nvPr>
        </p:nvSpPr>
        <p:spPr/>
        <p:txBody>
          <a:bodyPr/>
          <a:lstStyle/>
          <a:p>
            <a:r>
              <a:rPr lang="en-US"/>
              <a:t>© 2020 - W. H. Heaton</a:t>
            </a:r>
            <a:endParaRPr dirty="0"/>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7DC1BBB0-96F0-4077-A278-0F3FB5C104D3}" type="slidenum">
              <a:rPr/>
              <a:pPr/>
              <a:t>‹#›</a:t>
            </a:fld>
            <a:endParaRPr/>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p>
            <a:endParaRPr/>
          </a:p>
        </p:txBody>
      </p:sp>
      <p:sp>
        <p:nvSpPr>
          <p:cNvPr id="6" name="Footer Placeholder 5"/>
          <p:cNvSpPr>
            <a:spLocks noGrp="1"/>
          </p:cNvSpPr>
          <p:nvPr>
            <p:ph type="ftr" sz="quarter" idx="11"/>
          </p:nvPr>
        </p:nvSpPr>
        <p:spPr/>
        <p:txBody>
          <a:bodyPr/>
          <a:lstStyle/>
          <a:p>
            <a:r>
              <a:rPr lang="en-US"/>
              <a:t>© 2020 - W. H. Heaton</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5180250" y="6356351"/>
            <a:ext cx="1218883" cy="365125"/>
          </a:xfrm>
          <a:prstGeom prst="rect">
            <a:avLst/>
          </a:prstGeom>
        </p:spPr>
        <p:txBody>
          <a:bodyPr/>
          <a:lstStyle>
            <a:lvl1pPr>
              <a:defRPr baseline="0">
                <a:solidFill>
                  <a:schemeClr val="tx2"/>
                </a:solidFill>
              </a:defRPr>
            </a:lvl1pPr>
          </a:lstStyle>
          <a:p>
            <a:endParaRPr lang="en-US" dirty="0"/>
          </a:p>
        </p:txBody>
      </p:sp>
      <p:sp>
        <p:nvSpPr>
          <p:cNvPr id="6" name="Footer Placeholder 5"/>
          <p:cNvSpPr>
            <a:spLocks noGrp="1"/>
          </p:cNvSpPr>
          <p:nvPr>
            <p:ph type="ftr" sz="quarter" idx="11"/>
          </p:nvPr>
        </p:nvSpPr>
        <p:spPr/>
        <p:txBody>
          <a:bodyPr/>
          <a:lstStyle>
            <a:lvl1pPr>
              <a:defRPr baseline="0">
                <a:solidFill>
                  <a:schemeClr val="tx2"/>
                </a:solidFill>
              </a:defRPr>
            </a:lvl1pPr>
          </a:lstStyle>
          <a:p>
            <a:r>
              <a:rPr lang="en-US"/>
              <a:t>© 2020 - W. H. Heaton</a:t>
            </a:r>
            <a:endParaRPr lang="en-US" dirty="0"/>
          </a:p>
        </p:txBody>
      </p:sp>
      <p:sp>
        <p:nvSpPr>
          <p:cNvPr id="7" name="Slide Number Placeholder 6"/>
          <p:cNvSpPr>
            <a:spLocks noGrp="1"/>
          </p:cNvSpPr>
          <p:nvPr>
            <p:ph type="sldNum" sz="quarter" idx="12"/>
          </p:nvPr>
        </p:nvSpPr>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gray">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dirty="0"/>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Footer Placeholder 4"/>
          <p:cNvSpPr>
            <a:spLocks noGrp="1"/>
          </p:cNvSpPr>
          <p:nvPr>
            <p:ph type="ftr" sz="quarter" idx="3"/>
          </p:nvPr>
        </p:nvSpPr>
        <p:spPr>
          <a:xfrm>
            <a:off x="1598612" y="6356351"/>
            <a:ext cx="3974065" cy="365125"/>
          </a:xfrm>
          <a:prstGeom prst="rect">
            <a:avLst/>
          </a:prstGeom>
        </p:spPr>
        <p:txBody>
          <a:bodyPr vert="horz" lIns="91440" tIns="45720" rIns="91440" bIns="45720" rtlCol="0" anchor="ctr"/>
          <a:lstStyle>
            <a:lvl1pPr algn="l">
              <a:defRPr sz="900" cap="all" baseline="0">
                <a:solidFill>
                  <a:schemeClr val="tx1"/>
                </a:solidFill>
                <a:latin typeface="Arial" panose="020B0604020202020204" pitchFamily="34" charset="0"/>
                <a:cs typeface="Arial" panose="020B0604020202020204" pitchFamily="34" charset="0"/>
              </a:defRPr>
            </a:lvl1pPr>
          </a:lstStyle>
          <a:p>
            <a:r>
              <a:rPr lang="en-US"/>
              <a:t>© 2020 - W. H. Heaton</a:t>
            </a:r>
            <a:endParaRPr lang="en-US" dirty="0"/>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900" cap="all" baseline="0">
                <a:solidFill>
                  <a:schemeClr val="tx1"/>
                </a:solidFill>
                <a:latin typeface="Arial" panose="020B0604020202020204" pitchFamily="34" charset="0"/>
                <a:cs typeface="Arial" panose="020B0604020202020204" pitchFamily="34" charset="0"/>
              </a:defRPr>
            </a:lvl1pPr>
          </a:lstStyle>
          <a:p>
            <a:fld id="{7DC1BBB0-96F0-4077-A278-0F3FB5C104D3}" type="slidenum">
              <a:rPr lang="en-US" smtClean="0"/>
              <a:pPr/>
              <a:t>‹#›</a:t>
            </a:fld>
            <a:endParaRPr lang="en-US" dirty="0"/>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ho.int/gpsc/5may/How_To_HandWash_Poster.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www.who.int/gpsc/5may/How_To_HandRub_Poster.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9613" y="1219200"/>
            <a:ext cx="10058398" cy="1116085"/>
          </a:xfrm>
        </p:spPr>
        <p:txBody>
          <a:bodyPr/>
          <a:lstStyle/>
          <a:p>
            <a:pPr algn="ctr"/>
            <a:r>
              <a:rPr lang="en-US" b="1" dirty="0">
                <a:solidFill>
                  <a:schemeClr val="tx2"/>
                </a:solidFill>
                <a:latin typeface="Arial" panose="020B0604020202020204" pitchFamily="34" charset="0"/>
                <a:cs typeface="Arial" panose="020B0604020202020204" pitchFamily="34" charset="0"/>
              </a:rPr>
              <a:t>Hand Hygiene Practices</a:t>
            </a:r>
          </a:p>
        </p:txBody>
      </p:sp>
      <p:sp>
        <p:nvSpPr>
          <p:cNvPr id="3" name="Subtitle 2"/>
          <p:cNvSpPr>
            <a:spLocks noGrp="1"/>
          </p:cNvSpPr>
          <p:nvPr>
            <p:ph type="subTitle" idx="1"/>
          </p:nvPr>
        </p:nvSpPr>
        <p:spPr>
          <a:xfrm>
            <a:off x="1979612" y="2745475"/>
            <a:ext cx="10058399" cy="1369325"/>
          </a:xfrm>
        </p:spPr>
        <p:txBody>
          <a:bodyPr>
            <a:normAutofit lnSpcReduction="10000"/>
          </a:bodyPr>
          <a:lstStyle/>
          <a:p>
            <a:pPr algn="ctr"/>
            <a:r>
              <a:rPr lang="en-US" b="1" dirty="0">
                <a:solidFill>
                  <a:schemeClr val="tx2"/>
                </a:solidFill>
                <a:latin typeface="Arial" panose="020B0604020202020204" pitchFamily="34" charset="0"/>
                <a:ea typeface="Verdana" panose="020B0604030504040204" pitchFamily="34" charset="0"/>
                <a:cs typeface="Arial" panose="020B0604020202020204" pitchFamily="34" charset="0"/>
              </a:rPr>
              <a:t>An In-Service Training Program</a:t>
            </a:r>
          </a:p>
          <a:p>
            <a:pPr algn="ctr"/>
            <a:endParaRPr lang="en-US" b="1" dirty="0">
              <a:solidFill>
                <a:schemeClr val="tx2"/>
              </a:solidFill>
              <a:latin typeface="Arial" panose="020B0604020202020204" pitchFamily="34" charset="0"/>
              <a:ea typeface="Verdana" panose="020B0604030504040204" pitchFamily="34" charset="0"/>
              <a:cs typeface="Arial" panose="020B0604020202020204" pitchFamily="34" charset="0"/>
            </a:endParaRPr>
          </a:p>
          <a:p>
            <a:pPr algn="ctr"/>
            <a:r>
              <a:rPr lang="en-US" b="1" dirty="0">
                <a:solidFill>
                  <a:schemeClr val="tx2"/>
                </a:solidFill>
                <a:latin typeface="Arial" panose="020B0604020202020204" pitchFamily="34" charset="0"/>
                <a:ea typeface="Verdana" panose="020B0604030504040204" pitchFamily="34" charset="0"/>
                <a:cs typeface="Arial" panose="020B0604020202020204" pitchFamily="34" charset="0"/>
              </a:rPr>
              <a:t>Instructor Presentation &amp; Notes</a:t>
            </a:r>
          </a:p>
          <a:p>
            <a:pPr algn="ctr"/>
            <a:endParaRPr lang="en-US" b="1" dirty="0">
              <a:solidFill>
                <a:schemeClr val="tx2"/>
              </a:solidFill>
              <a:latin typeface="Arial" panose="020B0604020202020204" pitchFamily="34" charset="0"/>
              <a:ea typeface="Verdana" panose="020B060403050404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E8FE7AF-DE80-406E-83BD-1176F5A20426}"/>
              </a:ext>
            </a:extLst>
          </p:cNvPr>
          <p:cNvSpPr>
            <a:spLocks noGrp="1"/>
          </p:cNvSpPr>
          <p:nvPr>
            <p:ph type="ftr" sz="quarter" idx="11"/>
          </p:nvPr>
        </p:nvSpPr>
        <p:spPr/>
        <p:txBody>
          <a:bodyPr/>
          <a:lstStyle/>
          <a:p>
            <a:r>
              <a:rPr lang="en-US"/>
              <a:t>© 2020 - W. H. Heaton</a:t>
            </a:r>
            <a:endParaRPr lang="en-US" dirty="0"/>
          </a:p>
        </p:txBody>
      </p:sp>
      <p:sp>
        <p:nvSpPr>
          <p:cNvPr id="5" name="Slide Number Placeholder 4">
            <a:extLst>
              <a:ext uri="{FF2B5EF4-FFF2-40B4-BE49-F238E27FC236}">
                <a16:creationId xmlns:a16="http://schemas.microsoft.com/office/drawing/2014/main" id="{0781C496-F755-4425-9ECD-6F10271C41A6}"/>
              </a:ext>
            </a:extLst>
          </p:cNvPr>
          <p:cNvSpPr>
            <a:spLocks noGrp="1"/>
          </p:cNvSpPr>
          <p:nvPr>
            <p:ph type="sldNum" sz="quarter" idx="12"/>
          </p:nvPr>
        </p:nvSpPr>
        <p:spPr/>
        <p:txBody>
          <a:bodyPr/>
          <a:lstStyle/>
          <a:p>
            <a:r>
              <a:rPr lang="en-US"/>
              <a:t>1</a:t>
            </a:r>
            <a:endParaRPr lang="en-US" dirty="0"/>
          </a:p>
        </p:txBody>
      </p:sp>
      <p:pic>
        <p:nvPicPr>
          <p:cNvPr id="1026" name="Picture 1" descr="cid:image001.png@01D59A40.5EA9ABE0">
            <a:extLst>
              <a:ext uri="{FF2B5EF4-FFF2-40B4-BE49-F238E27FC236}">
                <a16:creationId xmlns:a16="http://schemas.microsoft.com/office/drawing/2014/main" id="{9F1D1352-A2C1-4F37-96D9-6A732673CC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9673" y="4940300"/>
            <a:ext cx="14382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437DB4BE-7E37-459B-BB71-4A1451EA5CA6}"/>
              </a:ext>
            </a:extLst>
          </p:cNvPr>
          <p:cNvSpPr txBox="1"/>
          <p:nvPr/>
        </p:nvSpPr>
        <p:spPr>
          <a:xfrm>
            <a:off x="5942012" y="4632523"/>
            <a:ext cx="1994457" cy="307777"/>
          </a:xfrm>
          <a:prstGeom prst="rect">
            <a:avLst/>
          </a:prstGeom>
          <a:noFill/>
        </p:spPr>
        <p:txBody>
          <a:bodyPr wrap="none" rtlCol="0">
            <a:spAutoFit/>
          </a:bodyPr>
          <a:lstStyle/>
          <a:p>
            <a:r>
              <a:rPr lang="en-US" sz="1400" b="1" dirty="0">
                <a:solidFill>
                  <a:schemeClr val="tx2"/>
                </a:solidFill>
                <a:latin typeface="Arial" panose="020B0604020202020204" pitchFamily="34" charset="0"/>
                <a:cs typeface="Arial" panose="020B0604020202020204" pitchFamily="34" charset="0"/>
              </a:rPr>
              <a:t>Provided Courtesy of</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bodyPr>
          <a:lstStyle/>
          <a:p>
            <a:pPr algn="ctr"/>
            <a:r>
              <a:rPr lang="en-US" sz="3200" b="1" dirty="0">
                <a:solidFill>
                  <a:schemeClr val="tx2"/>
                </a:solidFill>
                <a:latin typeface="Arial" panose="020B0604020202020204" pitchFamily="34" charset="0"/>
                <a:cs typeface="Arial" panose="020B0604020202020204" pitchFamily="34" charset="0"/>
              </a:rPr>
              <a:t>The Relationship Between Gloving and Hand Hygiene</a:t>
            </a:r>
          </a:p>
        </p:txBody>
      </p:sp>
      <p:sp>
        <p:nvSpPr>
          <p:cNvPr id="14" name="Content Placeholder 13"/>
          <p:cNvSpPr>
            <a:spLocks noGrp="1"/>
          </p:cNvSpPr>
          <p:nvPr>
            <p:ph idx="1"/>
          </p:nvPr>
        </p:nvSpPr>
        <p:spPr>
          <a:xfrm>
            <a:off x="1593436" y="1524000"/>
            <a:ext cx="9782801" cy="4648200"/>
          </a:xfrm>
        </p:spPr>
        <p:txBody>
          <a:bodyPr>
            <a:normAutofit/>
          </a:bodyPr>
          <a:lstStyle/>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Hand hygiene </a:t>
            </a:r>
            <a:r>
              <a:rPr lang="en-US" sz="2400" b="1" dirty="0">
                <a:solidFill>
                  <a:schemeClr val="tx2"/>
                </a:solidFill>
                <a:latin typeface="Arial" panose="020B0604020202020204" pitchFamily="34" charset="0"/>
                <a:cs typeface="Arial" panose="020B0604020202020204" pitchFamily="34" charset="0"/>
              </a:rPr>
              <a:t>should</a:t>
            </a:r>
            <a:r>
              <a:rPr lang="en-US" sz="2400" dirty="0">
                <a:solidFill>
                  <a:schemeClr val="tx2"/>
                </a:solidFill>
                <a:latin typeface="Arial" panose="020B0604020202020204" pitchFamily="34" charset="0"/>
                <a:cs typeface="Arial" panose="020B0604020202020204" pitchFamily="34" charset="0"/>
              </a:rPr>
              <a:t> be performed when indicated, </a:t>
            </a:r>
            <a:r>
              <a:rPr lang="en-US" sz="2400" b="1" dirty="0">
                <a:solidFill>
                  <a:schemeClr val="tx2"/>
                </a:solidFill>
                <a:latin typeface="Arial" panose="020B0604020202020204" pitchFamily="34" charset="0"/>
                <a:cs typeface="Arial" panose="020B0604020202020204" pitchFamily="34" charset="0"/>
              </a:rPr>
              <a:t>regardless</a:t>
            </a:r>
            <a:r>
              <a:rPr lang="en-US" sz="2400" dirty="0">
                <a:solidFill>
                  <a:schemeClr val="tx2"/>
                </a:solidFill>
                <a:latin typeface="Arial" panose="020B0604020202020204" pitchFamily="34" charset="0"/>
                <a:cs typeface="Arial" panose="020B0604020202020204" pitchFamily="34" charset="0"/>
              </a:rPr>
              <a:t> of glove use.</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This </a:t>
            </a:r>
            <a:r>
              <a:rPr lang="en-US" sz="2400" b="1" dirty="0">
                <a:solidFill>
                  <a:schemeClr val="tx2"/>
                </a:solidFill>
                <a:latin typeface="Arial" panose="020B0604020202020204" pitchFamily="34" charset="0"/>
                <a:cs typeface="Arial" panose="020B0604020202020204" pitchFamily="34" charset="0"/>
              </a:rPr>
              <a:t>means</a:t>
            </a:r>
            <a:r>
              <a:rPr lang="en-US" sz="2400" dirty="0">
                <a:solidFill>
                  <a:schemeClr val="tx2"/>
                </a:solidFill>
                <a:latin typeface="Arial" panose="020B0604020202020204" pitchFamily="34" charset="0"/>
                <a:cs typeface="Arial" panose="020B0604020202020204" pitchFamily="34" charset="0"/>
              </a:rPr>
              <a:t> that if there is an </a:t>
            </a:r>
            <a:r>
              <a:rPr lang="en-US" sz="2400" b="1" dirty="0">
                <a:solidFill>
                  <a:schemeClr val="tx2"/>
                </a:solidFill>
                <a:latin typeface="Arial" panose="020B0604020202020204" pitchFamily="34" charset="0"/>
                <a:cs typeface="Arial" panose="020B0604020202020204" pitchFamily="34" charset="0"/>
              </a:rPr>
              <a:t>indication</a:t>
            </a:r>
            <a:r>
              <a:rPr lang="en-US" sz="2400" dirty="0">
                <a:solidFill>
                  <a:schemeClr val="tx2"/>
                </a:solidFill>
                <a:latin typeface="Arial" panose="020B0604020202020204" pitchFamily="34" charset="0"/>
                <a:cs typeface="Arial" panose="020B0604020202020204" pitchFamily="34" charset="0"/>
              </a:rPr>
              <a:t> for hand hygiene and an </a:t>
            </a:r>
            <a:r>
              <a:rPr lang="en-US" sz="2400" b="1" dirty="0">
                <a:solidFill>
                  <a:schemeClr val="tx2"/>
                </a:solidFill>
                <a:latin typeface="Arial" panose="020B0604020202020204" pitchFamily="34" charset="0"/>
                <a:cs typeface="Arial" panose="020B0604020202020204" pitchFamily="34" charset="0"/>
              </a:rPr>
              <a:t>indication</a:t>
            </a:r>
            <a:r>
              <a:rPr lang="en-US" sz="2400" dirty="0">
                <a:solidFill>
                  <a:schemeClr val="tx2"/>
                </a:solidFill>
                <a:latin typeface="Arial" panose="020B0604020202020204" pitchFamily="34" charset="0"/>
                <a:cs typeface="Arial" panose="020B0604020202020204" pitchFamily="34" charset="0"/>
              </a:rPr>
              <a:t> of glove use, hand hygiene </a:t>
            </a:r>
            <a:r>
              <a:rPr lang="en-US" sz="2400" b="1" dirty="0">
                <a:solidFill>
                  <a:schemeClr val="tx2"/>
                </a:solidFill>
                <a:latin typeface="Arial" panose="020B0604020202020204" pitchFamily="34" charset="0"/>
                <a:cs typeface="Arial" panose="020B0604020202020204" pitchFamily="34" charset="0"/>
              </a:rPr>
              <a:t>should</a:t>
            </a:r>
            <a:r>
              <a:rPr lang="en-US" sz="2400" dirty="0">
                <a:solidFill>
                  <a:schemeClr val="tx2"/>
                </a:solidFill>
                <a:latin typeface="Arial" panose="020B0604020202020204" pitchFamily="34" charset="0"/>
                <a:cs typeface="Arial" panose="020B0604020202020204" pitchFamily="34" charset="0"/>
              </a:rPr>
              <a:t> be performed </a:t>
            </a:r>
            <a:r>
              <a:rPr lang="en-US" sz="2400" b="1" dirty="0">
                <a:solidFill>
                  <a:schemeClr val="tx2"/>
                </a:solidFill>
                <a:latin typeface="Arial" panose="020B0604020202020204" pitchFamily="34" charset="0"/>
                <a:cs typeface="Arial" panose="020B0604020202020204" pitchFamily="34" charset="0"/>
              </a:rPr>
              <a:t>first</a:t>
            </a:r>
            <a:r>
              <a:rPr lang="en-US" sz="2400" dirty="0">
                <a:solidFill>
                  <a:schemeClr val="tx2"/>
                </a:solidFill>
                <a:latin typeface="Arial" panose="020B0604020202020204" pitchFamily="34" charset="0"/>
                <a:cs typeface="Arial" panose="020B0604020202020204" pitchFamily="34" charset="0"/>
              </a:rPr>
              <a:t>, and </a:t>
            </a:r>
            <a:r>
              <a:rPr lang="en-US" sz="2400" b="1" dirty="0">
                <a:solidFill>
                  <a:schemeClr val="tx2"/>
                </a:solidFill>
                <a:latin typeface="Arial" panose="020B0604020202020204" pitchFamily="34" charset="0"/>
                <a:cs typeface="Arial" panose="020B0604020202020204" pitchFamily="34" charset="0"/>
              </a:rPr>
              <a:t>then</a:t>
            </a:r>
            <a:r>
              <a:rPr lang="en-US" sz="2400" dirty="0">
                <a:solidFill>
                  <a:schemeClr val="tx2"/>
                </a:solidFill>
                <a:latin typeface="Arial" panose="020B0604020202020204" pitchFamily="34" charset="0"/>
                <a:cs typeface="Arial" panose="020B0604020202020204" pitchFamily="34" charset="0"/>
              </a:rPr>
              <a:t> gloves should be put on. </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Hand hygiene should </a:t>
            </a:r>
            <a:r>
              <a:rPr lang="en-US" sz="2400" b="1" dirty="0">
                <a:solidFill>
                  <a:schemeClr val="tx2"/>
                </a:solidFill>
                <a:latin typeface="Arial" panose="020B0604020202020204" pitchFamily="34" charset="0"/>
                <a:cs typeface="Arial" panose="020B0604020202020204" pitchFamily="34" charset="0"/>
              </a:rPr>
              <a:t>also</a:t>
            </a:r>
            <a:r>
              <a:rPr lang="en-US" sz="2400" dirty="0">
                <a:solidFill>
                  <a:schemeClr val="tx2"/>
                </a:solidFill>
                <a:latin typeface="Arial" panose="020B0604020202020204" pitchFamily="34" charset="0"/>
                <a:cs typeface="Arial" panose="020B0604020202020204" pitchFamily="34" charset="0"/>
              </a:rPr>
              <a:t> be performed </a:t>
            </a: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gloves are removed. </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Remember, gloves are </a:t>
            </a:r>
            <a:r>
              <a:rPr lang="en-US" sz="2400" b="1" dirty="0">
                <a:solidFill>
                  <a:schemeClr val="tx2"/>
                </a:solidFill>
                <a:latin typeface="Arial" panose="020B0604020202020204" pitchFamily="34" charset="0"/>
                <a:cs typeface="Arial" panose="020B0604020202020204" pitchFamily="34" charset="0"/>
              </a:rPr>
              <a:t>NOT</a:t>
            </a:r>
            <a:r>
              <a:rPr lang="en-US" sz="2400" dirty="0">
                <a:solidFill>
                  <a:schemeClr val="tx2"/>
                </a:solidFill>
                <a:latin typeface="Arial" panose="020B0604020202020204" pitchFamily="34" charset="0"/>
                <a:cs typeface="Arial" panose="020B0604020202020204" pitchFamily="34" charset="0"/>
              </a:rPr>
              <a:t> a substitute for hand hygiene.</a:t>
            </a:r>
          </a:p>
          <a:p>
            <a:pPr marL="461963" indent="-461963" algn="just">
              <a:lnSpc>
                <a:spcPct val="100000"/>
              </a:lnSpc>
              <a:spcBef>
                <a:spcPts val="600"/>
              </a:spcBef>
              <a:spcAft>
                <a:spcPts val="6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10</a:t>
            </a:fld>
            <a:endParaRPr lang="en-US"/>
          </a:p>
        </p:txBody>
      </p:sp>
    </p:spTree>
    <p:extLst>
      <p:ext uri="{BB962C8B-B14F-4D97-AF65-F5344CB8AC3E}">
        <p14:creationId xmlns:p14="http://schemas.microsoft.com/office/powerpoint/2010/main" val="1004795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Correct Glove Use</a:t>
            </a:r>
          </a:p>
        </p:txBody>
      </p:sp>
      <p:sp>
        <p:nvSpPr>
          <p:cNvPr id="14" name="Content Placeholder 13"/>
          <p:cNvSpPr>
            <a:spLocks noGrp="1"/>
          </p:cNvSpPr>
          <p:nvPr>
            <p:ph idx="1"/>
          </p:nvPr>
        </p:nvSpPr>
        <p:spPr>
          <a:xfrm>
            <a:off x="1593436" y="1524000"/>
            <a:ext cx="9782801" cy="4648200"/>
          </a:xfrm>
        </p:spPr>
        <p:txBody>
          <a:bodyPr>
            <a:normAutofit fontScale="85000" lnSpcReduction="10000"/>
          </a:bodyPr>
          <a:lstStyle/>
          <a:p>
            <a:pPr marL="461963" indent="-461963" algn="just">
              <a:lnSpc>
                <a:spcPct val="120000"/>
              </a:lnSpc>
              <a:spcBef>
                <a:spcPts val="600"/>
              </a:spcBef>
              <a:spcAft>
                <a:spcPts val="1200"/>
              </a:spcAft>
              <a:buSzPct val="92000"/>
              <a:buFont typeface="Wingdings" panose="05000000000000000000" pitchFamily="2" charset="2"/>
              <a:buChar char="q"/>
            </a:pPr>
            <a:r>
              <a:rPr lang="en-US" sz="2600" dirty="0">
                <a:solidFill>
                  <a:schemeClr val="tx2"/>
                </a:solidFill>
                <a:latin typeface="Arial" panose="020B0604020202020204" pitchFamily="34" charset="0"/>
                <a:cs typeface="Arial" panose="020B0604020202020204" pitchFamily="34" charset="0"/>
              </a:rPr>
              <a:t>Putting on and removing gloves </a:t>
            </a:r>
            <a:r>
              <a:rPr lang="en-US" sz="2600" b="1" dirty="0">
                <a:solidFill>
                  <a:schemeClr val="tx2"/>
                </a:solidFill>
                <a:latin typeface="Arial" panose="020B0604020202020204" pitchFamily="34" charset="0"/>
                <a:cs typeface="Arial" panose="020B0604020202020204" pitchFamily="34" charset="0"/>
              </a:rPr>
              <a:t>appropriately</a:t>
            </a:r>
            <a:r>
              <a:rPr lang="en-US" sz="2600" dirty="0">
                <a:solidFill>
                  <a:schemeClr val="tx2"/>
                </a:solidFill>
                <a:latin typeface="Arial" panose="020B0604020202020204" pitchFamily="34" charset="0"/>
                <a:cs typeface="Arial" panose="020B0604020202020204" pitchFamily="34" charset="0"/>
              </a:rPr>
              <a:t> helps to protect </a:t>
            </a:r>
            <a:r>
              <a:rPr lang="en-US" sz="2600" b="1" dirty="0">
                <a:solidFill>
                  <a:schemeClr val="tx2"/>
                </a:solidFill>
                <a:latin typeface="Arial" panose="020B0604020202020204" pitchFamily="34" charset="0"/>
                <a:cs typeface="Arial" panose="020B0604020202020204" pitchFamily="34" charset="0"/>
              </a:rPr>
              <a:t>both</a:t>
            </a:r>
            <a:r>
              <a:rPr lang="en-US" sz="2600" dirty="0">
                <a:solidFill>
                  <a:schemeClr val="tx2"/>
                </a:solidFill>
                <a:latin typeface="Arial" panose="020B0604020202020204" pitchFamily="34" charset="0"/>
                <a:cs typeface="Arial" panose="020B0604020202020204" pitchFamily="34" charset="0"/>
              </a:rPr>
              <a:t> the resident and the caregiver. You should:</a:t>
            </a:r>
          </a:p>
          <a:p>
            <a:pPr marL="914400" lvl="1" indent="-473075" algn="just">
              <a:lnSpc>
                <a:spcPct val="100000"/>
              </a:lnSpc>
              <a:spcAft>
                <a:spcPts val="600"/>
              </a:spcAft>
              <a:buSzPct val="92000"/>
              <a:buFont typeface="Wingdings" panose="05000000000000000000" pitchFamily="2" charset="2"/>
              <a:buChar char="Ø"/>
            </a:pPr>
            <a:r>
              <a:rPr lang="en-US" sz="2200" dirty="0">
                <a:solidFill>
                  <a:schemeClr val="tx2"/>
                </a:solidFill>
                <a:latin typeface="Arial" panose="020B0604020202020204" pitchFamily="34" charset="0"/>
                <a:cs typeface="Arial" panose="020B0604020202020204" pitchFamily="34" charset="0"/>
              </a:rPr>
              <a:t>Put on </a:t>
            </a:r>
            <a:r>
              <a:rPr lang="en-US" sz="2200" b="1" dirty="0">
                <a:solidFill>
                  <a:schemeClr val="tx2"/>
                </a:solidFill>
                <a:latin typeface="Arial" panose="020B0604020202020204" pitchFamily="34" charset="0"/>
                <a:cs typeface="Arial" panose="020B0604020202020204" pitchFamily="34" charset="0"/>
              </a:rPr>
              <a:t>new</a:t>
            </a:r>
            <a:r>
              <a:rPr lang="en-US" sz="2200" dirty="0">
                <a:solidFill>
                  <a:schemeClr val="tx2"/>
                </a:solidFill>
                <a:latin typeface="Arial" panose="020B0604020202020204" pitchFamily="34" charset="0"/>
                <a:cs typeface="Arial" panose="020B0604020202020204" pitchFamily="34" charset="0"/>
              </a:rPr>
              <a:t> gloves </a:t>
            </a:r>
            <a:r>
              <a:rPr lang="en-US" sz="2200" b="1" dirty="0">
                <a:solidFill>
                  <a:schemeClr val="tx2"/>
                </a:solidFill>
                <a:latin typeface="Arial" panose="020B0604020202020204" pitchFamily="34" charset="0"/>
                <a:cs typeface="Arial" panose="020B0604020202020204" pitchFamily="34" charset="0"/>
              </a:rPr>
              <a:t>before</a:t>
            </a:r>
            <a:r>
              <a:rPr lang="en-US" sz="2200" dirty="0">
                <a:solidFill>
                  <a:schemeClr val="tx2"/>
                </a:solidFill>
                <a:latin typeface="Arial" panose="020B0604020202020204" pitchFamily="34" charset="0"/>
                <a:cs typeface="Arial" panose="020B0604020202020204" pitchFamily="34" charset="0"/>
              </a:rPr>
              <a:t> contact with non-intact skin or mucous membranes.</a:t>
            </a:r>
          </a:p>
          <a:p>
            <a:pPr marL="914400" lvl="1" indent="-473075" algn="just">
              <a:lnSpc>
                <a:spcPct val="100000"/>
              </a:lnSpc>
              <a:spcAft>
                <a:spcPts val="600"/>
              </a:spcAft>
              <a:buSzPct val="92000"/>
              <a:buFont typeface="Wingdings" panose="05000000000000000000" pitchFamily="2" charset="2"/>
              <a:buChar char="Ø"/>
            </a:pPr>
            <a:r>
              <a:rPr lang="en-US" sz="2200" b="1" dirty="0">
                <a:solidFill>
                  <a:schemeClr val="tx2"/>
                </a:solidFill>
                <a:latin typeface="Arial" panose="020B0604020202020204" pitchFamily="34" charset="0"/>
                <a:cs typeface="Arial" panose="020B0604020202020204" pitchFamily="34" charset="0"/>
              </a:rPr>
              <a:t>Wear</a:t>
            </a:r>
            <a:r>
              <a:rPr lang="en-US" sz="2200" dirty="0">
                <a:solidFill>
                  <a:schemeClr val="tx2"/>
                </a:solidFill>
                <a:latin typeface="Arial" panose="020B0604020202020204" pitchFamily="34" charset="0"/>
                <a:cs typeface="Arial" panose="020B0604020202020204" pitchFamily="34" charset="0"/>
              </a:rPr>
              <a:t> gloves </a:t>
            </a:r>
            <a:r>
              <a:rPr lang="en-US" sz="2200" b="1" dirty="0">
                <a:solidFill>
                  <a:schemeClr val="tx2"/>
                </a:solidFill>
                <a:latin typeface="Arial" panose="020B0604020202020204" pitchFamily="34" charset="0"/>
                <a:cs typeface="Arial" panose="020B0604020202020204" pitchFamily="34" charset="0"/>
              </a:rPr>
              <a:t>during</a:t>
            </a:r>
            <a:r>
              <a:rPr lang="en-US" sz="2200" dirty="0">
                <a:solidFill>
                  <a:schemeClr val="tx2"/>
                </a:solidFill>
                <a:latin typeface="Arial" panose="020B0604020202020204" pitchFamily="34" charset="0"/>
                <a:cs typeface="Arial" panose="020B0604020202020204" pitchFamily="34" charset="0"/>
              </a:rPr>
              <a:t> contact with body fluids or contaminated items.</a:t>
            </a:r>
          </a:p>
          <a:p>
            <a:pPr marL="914400" lvl="1" indent="-473075" algn="just">
              <a:lnSpc>
                <a:spcPct val="110000"/>
              </a:lnSpc>
              <a:spcAft>
                <a:spcPts val="600"/>
              </a:spcAft>
              <a:buSzPct val="92000"/>
              <a:buFont typeface="Wingdings" panose="05000000000000000000" pitchFamily="2" charset="2"/>
              <a:buChar char="Ø"/>
            </a:pPr>
            <a:r>
              <a:rPr lang="en-US" sz="2200" b="1" dirty="0">
                <a:solidFill>
                  <a:schemeClr val="tx2"/>
                </a:solidFill>
                <a:latin typeface="Arial" panose="020B0604020202020204" pitchFamily="34" charset="0"/>
                <a:cs typeface="Arial" panose="020B0604020202020204" pitchFamily="34" charset="0"/>
              </a:rPr>
              <a:t>Remove</a:t>
            </a:r>
            <a:r>
              <a:rPr lang="en-US" sz="2200" dirty="0">
                <a:solidFill>
                  <a:schemeClr val="tx2"/>
                </a:solidFill>
                <a:latin typeface="Arial" panose="020B0604020202020204" pitchFamily="34" charset="0"/>
                <a:cs typeface="Arial" panose="020B0604020202020204" pitchFamily="34" charset="0"/>
              </a:rPr>
              <a:t> gloves </a:t>
            </a:r>
            <a:r>
              <a:rPr lang="en-US" sz="2200" b="1" dirty="0">
                <a:solidFill>
                  <a:schemeClr val="tx2"/>
                </a:solidFill>
                <a:latin typeface="Arial" panose="020B0604020202020204" pitchFamily="34" charset="0"/>
                <a:cs typeface="Arial" panose="020B0604020202020204" pitchFamily="34" charset="0"/>
              </a:rPr>
              <a:t>after</a:t>
            </a:r>
            <a:r>
              <a:rPr lang="en-US" sz="2200" dirty="0">
                <a:solidFill>
                  <a:schemeClr val="tx2"/>
                </a:solidFill>
                <a:latin typeface="Arial" panose="020B0604020202020204" pitchFamily="34" charset="0"/>
                <a:cs typeface="Arial" panose="020B0604020202020204" pitchFamily="34" charset="0"/>
              </a:rPr>
              <a:t> caring for a resident. (Do </a:t>
            </a:r>
            <a:r>
              <a:rPr lang="en-US" sz="2200" b="1" dirty="0">
                <a:solidFill>
                  <a:schemeClr val="tx2"/>
                </a:solidFill>
                <a:latin typeface="Arial" panose="020B0604020202020204" pitchFamily="34" charset="0"/>
                <a:cs typeface="Arial" panose="020B0604020202020204" pitchFamily="34" charset="0"/>
              </a:rPr>
              <a:t>not</a:t>
            </a:r>
            <a:r>
              <a:rPr lang="en-US" sz="2200" dirty="0">
                <a:solidFill>
                  <a:schemeClr val="tx2"/>
                </a:solidFill>
                <a:latin typeface="Arial" panose="020B0604020202020204" pitchFamily="34" charset="0"/>
                <a:cs typeface="Arial" panose="020B0604020202020204" pitchFamily="34" charset="0"/>
              </a:rPr>
              <a:t> wear the </a:t>
            </a:r>
            <a:r>
              <a:rPr lang="en-US" sz="2200" b="1" dirty="0">
                <a:solidFill>
                  <a:schemeClr val="tx2"/>
                </a:solidFill>
                <a:latin typeface="Arial" panose="020B0604020202020204" pitchFamily="34" charset="0"/>
                <a:cs typeface="Arial" panose="020B0604020202020204" pitchFamily="34" charset="0"/>
              </a:rPr>
              <a:t>same</a:t>
            </a:r>
            <a:r>
              <a:rPr lang="en-US" sz="2200" dirty="0">
                <a:solidFill>
                  <a:schemeClr val="tx2"/>
                </a:solidFill>
                <a:latin typeface="Arial" panose="020B0604020202020204" pitchFamily="34" charset="0"/>
                <a:cs typeface="Arial" panose="020B0604020202020204" pitchFamily="34" charset="0"/>
              </a:rPr>
              <a:t> gloves for more than one resident.)</a:t>
            </a:r>
          </a:p>
          <a:p>
            <a:pPr marL="914400" lvl="1" indent="-473075" algn="just">
              <a:lnSpc>
                <a:spcPct val="120000"/>
              </a:lnSpc>
              <a:spcAft>
                <a:spcPts val="600"/>
              </a:spcAft>
              <a:buSzPct val="92000"/>
              <a:buFont typeface="Wingdings" panose="05000000000000000000" pitchFamily="2" charset="2"/>
              <a:buChar char="Ø"/>
            </a:pPr>
            <a:r>
              <a:rPr lang="en-US" sz="2200" b="1" dirty="0">
                <a:solidFill>
                  <a:schemeClr val="tx2"/>
                </a:solidFill>
                <a:latin typeface="Arial" panose="020B0604020202020204" pitchFamily="34" charset="0"/>
                <a:cs typeface="Arial" panose="020B0604020202020204" pitchFamily="34" charset="0"/>
              </a:rPr>
              <a:t>Change</a:t>
            </a:r>
            <a:r>
              <a:rPr lang="en-US" sz="2200" dirty="0">
                <a:solidFill>
                  <a:schemeClr val="tx2"/>
                </a:solidFill>
                <a:latin typeface="Arial" panose="020B0604020202020204" pitchFamily="34" charset="0"/>
                <a:cs typeface="Arial" panose="020B0604020202020204" pitchFamily="34" charset="0"/>
              </a:rPr>
              <a:t> gloves when moving from a </a:t>
            </a:r>
            <a:r>
              <a:rPr lang="en-US" sz="2200" b="1" dirty="0">
                <a:solidFill>
                  <a:schemeClr val="tx2"/>
                </a:solidFill>
                <a:latin typeface="Arial" panose="020B0604020202020204" pitchFamily="34" charset="0"/>
                <a:cs typeface="Arial" panose="020B0604020202020204" pitchFamily="34" charset="0"/>
              </a:rPr>
              <a:t>contaminated</a:t>
            </a:r>
            <a:r>
              <a:rPr lang="en-US" sz="2200" dirty="0">
                <a:solidFill>
                  <a:schemeClr val="tx2"/>
                </a:solidFill>
                <a:latin typeface="Arial" panose="020B0604020202020204" pitchFamily="34" charset="0"/>
                <a:cs typeface="Arial" panose="020B0604020202020204" pitchFamily="34" charset="0"/>
              </a:rPr>
              <a:t> body site to a </a:t>
            </a:r>
            <a:r>
              <a:rPr lang="en-US" sz="2200" b="1" dirty="0">
                <a:solidFill>
                  <a:schemeClr val="tx2"/>
                </a:solidFill>
                <a:latin typeface="Arial" panose="020B0604020202020204" pitchFamily="34" charset="0"/>
                <a:cs typeface="Arial" panose="020B0604020202020204" pitchFamily="34" charset="0"/>
              </a:rPr>
              <a:t>clean</a:t>
            </a:r>
            <a:r>
              <a:rPr lang="en-US" sz="2200" dirty="0">
                <a:solidFill>
                  <a:schemeClr val="tx2"/>
                </a:solidFill>
                <a:latin typeface="Arial" panose="020B0604020202020204" pitchFamily="34" charset="0"/>
                <a:cs typeface="Arial" panose="020B0604020202020204" pitchFamily="34" charset="0"/>
              </a:rPr>
              <a:t> body site on a resident. Do </a:t>
            </a:r>
            <a:r>
              <a:rPr lang="en-US" sz="2200" b="1" dirty="0">
                <a:solidFill>
                  <a:schemeClr val="tx2"/>
                </a:solidFill>
                <a:latin typeface="Arial" panose="020B0604020202020204" pitchFamily="34" charset="0"/>
                <a:cs typeface="Arial" panose="020B0604020202020204" pitchFamily="34" charset="0"/>
              </a:rPr>
              <a:t>not</a:t>
            </a:r>
            <a:r>
              <a:rPr lang="en-US" sz="2200" dirty="0">
                <a:solidFill>
                  <a:schemeClr val="tx2"/>
                </a:solidFill>
                <a:latin typeface="Arial" panose="020B0604020202020204" pitchFamily="34" charset="0"/>
                <a:cs typeface="Arial" panose="020B0604020202020204" pitchFamily="34" charset="0"/>
              </a:rPr>
              <a:t> reuse or wash gloves.</a:t>
            </a:r>
          </a:p>
          <a:p>
            <a:pPr marL="914400" lvl="1" indent="-473075" algn="just">
              <a:lnSpc>
                <a:spcPct val="120000"/>
              </a:lnSpc>
              <a:spcAft>
                <a:spcPts val="600"/>
              </a:spcAft>
              <a:buSzPct val="92000"/>
              <a:buFont typeface="Wingdings" panose="05000000000000000000" pitchFamily="2" charset="2"/>
              <a:buChar char="Ø"/>
            </a:pPr>
            <a:r>
              <a:rPr lang="en-US" sz="2200" dirty="0">
                <a:solidFill>
                  <a:schemeClr val="tx2"/>
                </a:solidFill>
                <a:latin typeface="Arial" panose="020B0604020202020204" pitchFamily="34" charset="0"/>
                <a:cs typeface="Arial" panose="020B0604020202020204" pitchFamily="34" charset="0"/>
              </a:rPr>
              <a:t>According to the CDC, even </a:t>
            </a:r>
            <a:r>
              <a:rPr lang="en-US" sz="2200" b="1" dirty="0">
                <a:solidFill>
                  <a:schemeClr val="tx2"/>
                </a:solidFill>
                <a:latin typeface="Arial" panose="020B0604020202020204" pitchFamily="34" charset="0"/>
                <a:cs typeface="Arial" panose="020B0604020202020204" pitchFamily="34" charset="0"/>
              </a:rPr>
              <a:t>with</a:t>
            </a:r>
            <a:r>
              <a:rPr lang="en-US" sz="2200" dirty="0">
                <a:solidFill>
                  <a:schemeClr val="tx2"/>
                </a:solidFill>
                <a:latin typeface="Arial" panose="020B0604020202020204" pitchFamily="34" charset="0"/>
                <a:cs typeface="Arial" panose="020B0604020202020204" pitchFamily="34" charset="0"/>
              </a:rPr>
              <a:t> glove use, hand hygiene is necessary </a:t>
            </a:r>
            <a:r>
              <a:rPr lang="en-US" sz="2200" b="1" dirty="0">
                <a:solidFill>
                  <a:schemeClr val="tx2"/>
                </a:solidFill>
                <a:latin typeface="Arial" panose="020B0604020202020204" pitchFamily="34" charset="0"/>
                <a:cs typeface="Arial" panose="020B0604020202020204" pitchFamily="34" charset="0"/>
              </a:rPr>
              <a:t>AFTER</a:t>
            </a:r>
            <a:r>
              <a:rPr lang="en-US" sz="2200" dirty="0">
                <a:solidFill>
                  <a:schemeClr val="tx2"/>
                </a:solidFill>
                <a:latin typeface="Arial" panose="020B0604020202020204" pitchFamily="34" charset="0"/>
                <a:cs typeface="Arial" panose="020B0604020202020204" pitchFamily="34" charset="0"/>
              </a:rPr>
              <a:t> glove removal </a:t>
            </a:r>
            <a:r>
              <a:rPr lang="en-US" sz="2200" b="1" dirty="0">
                <a:solidFill>
                  <a:schemeClr val="tx2"/>
                </a:solidFill>
                <a:latin typeface="Arial" panose="020B0604020202020204" pitchFamily="34" charset="0"/>
                <a:cs typeface="Arial" panose="020B0604020202020204" pitchFamily="34" charset="0"/>
              </a:rPr>
              <a:t>because</a:t>
            </a:r>
            <a:r>
              <a:rPr lang="en-US" sz="2200" dirty="0">
                <a:solidFill>
                  <a:schemeClr val="tx2"/>
                </a:solidFill>
                <a:latin typeface="Arial" panose="020B0604020202020204" pitchFamily="34" charset="0"/>
                <a:cs typeface="Arial" panose="020B0604020202020204" pitchFamily="34" charset="0"/>
              </a:rPr>
              <a:t> hands can become contaminated through small defects in gloves and from the outer surface of gloves during glove removal.</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11</a:t>
            </a:fld>
            <a:endParaRPr lang="en-US"/>
          </a:p>
        </p:txBody>
      </p:sp>
    </p:spTree>
    <p:extLst>
      <p:ext uri="{BB962C8B-B14F-4D97-AF65-F5344CB8AC3E}">
        <p14:creationId xmlns:p14="http://schemas.microsoft.com/office/powerpoint/2010/main" val="4034299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5 Key Moments of Hand Hygiene</a:t>
            </a:r>
          </a:p>
        </p:txBody>
      </p:sp>
      <p:sp>
        <p:nvSpPr>
          <p:cNvPr id="14" name="Content Placeholder 13"/>
          <p:cNvSpPr>
            <a:spLocks noGrp="1"/>
          </p:cNvSpPr>
          <p:nvPr>
            <p:ph idx="1"/>
          </p:nvPr>
        </p:nvSpPr>
        <p:spPr>
          <a:xfrm>
            <a:off x="1593436" y="1524000"/>
            <a:ext cx="9782801" cy="4648200"/>
          </a:xfrm>
        </p:spPr>
        <p:txBody>
          <a:bodyPr>
            <a:normAutofit/>
          </a:bodyPr>
          <a:lstStyle/>
          <a:p>
            <a:pPr marL="461963" indent="-461963" algn="just">
              <a:lnSpc>
                <a:spcPct val="100000"/>
              </a:lnSpc>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The World Health Organization (WHO) has identified </a:t>
            </a:r>
            <a:r>
              <a:rPr lang="en-US" sz="2400" b="1" dirty="0">
                <a:solidFill>
                  <a:schemeClr val="tx2"/>
                </a:solidFill>
                <a:latin typeface="Arial" panose="020B0604020202020204" pitchFamily="34" charset="0"/>
                <a:cs typeface="Arial" panose="020B0604020202020204" pitchFamily="34" charset="0"/>
              </a:rPr>
              <a:t>five (5)</a:t>
            </a:r>
            <a:r>
              <a:rPr lang="en-US" sz="2400" dirty="0">
                <a:solidFill>
                  <a:schemeClr val="tx2"/>
                </a:solidFill>
                <a:latin typeface="Arial" panose="020B0604020202020204" pitchFamily="34" charset="0"/>
                <a:cs typeface="Arial" panose="020B0604020202020204" pitchFamily="34" charset="0"/>
              </a:rPr>
              <a:t> </a:t>
            </a:r>
            <a:r>
              <a:rPr lang="en-US" sz="2400" b="1" dirty="0">
                <a:solidFill>
                  <a:schemeClr val="tx2"/>
                </a:solidFill>
                <a:latin typeface="Arial" panose="020B0604020202020204" pitchFamily="34" charset="0"/>
                <a:cs typeface="Arial" panose="020B0604020202020204" pitchFamily="34" charset="0"/>
              </a:rPr>
              <a:t>key</a:t>
            </a:r>
            <a:r>
              <a:rPr lang="en-US" sz="2400" dirty="0">
                <a:solidFill>
                  <a:schemeClr val="tx2"/>
                </a:solidFill>
                <a:latin typeface="Arial" panose="020B0604020202020204" pitchFamily="34" charset="0"/>
                <a:cs typeface="Arial" panose="020B0604020202020204" pitchFamily="34" charset="0"/>
              </a:rPr>
              <a:t> </a:t>
            </a:r>
            <a:r>
              <a:rPr lang="en-US" sz="2400" b="1" dirty="0">
                <a:solidFill>
                  <a:schemeClr val="tx2"/>
                </a:solidFill>
                <a:latin typeface="Arial" panose="020B0604020202020204" pitchFamily="34" charset="0"/>
                <a:cs typeface="Arial" panose="020B0604020202020204" pitchFamily="34" charset="0"/>
              </a:rPr>
              <a:t>moments</a:t>
            </a:r>
            <a:r>
              <a:rPr lang="en-US" sz="2400" dirty="0">
                <a:solidFill>
                  <a:schemeClr val="tx2"/>
                </a:solidFill>
                <a:latin typeface="Arial" panose="020B0604020202020204" pitchFamily="34" charset="0"/>
                <a:cs typeface="Arial" panose="020B0604020202020204" pitchFamily="34" charset="0"/>
              </a:rPr>
              <a:t> </a:t>
            </a:r>
            <a:r>
              <a:rPr lang="en-US" sz="2400" u="sng" dirty="0">
                <a:solidFill>
                  <a:schemeClr val="tx2"/>
                </a:solidFill>
                <a:latin typeface="Arial" panose="020B0604020202020204" pitchFamily="34" charset="0"/>
                <a:cs typeface="Arial" panose="020B0604020202020204" pitchFamily="34" charset="0"/>
              </a:rPr>
              <a:t>when</a:t>
            </a:r>
            <a:r>
              <a:rPr lang="en-US" sz="2400" dirty="0">
                <a:solidFill>
                  <a:schemeClr val="tx2"/>
                </a:solidFill>
                <a:latin typeface="Arial" panose="020B0604020202020204" pitchFamily="34" charset="0"/>
                <a:cs typeface="Arial" panose="020B0604020202020204" pitchFamily="34" charset="0"/>
              </a:rPr>
              <a:t> hand hygiene </a:t>
            </a:r>
            <a:r>
              <a:rPr lang="en-US" sz="2400" b="1" dirty="0">
                <a:solidFill>
                  <a:schemeClr val="tx2"/>
                </a:solidFill>
                <a:latin typeface="Arial" panose="020B0604020202020204" pitchFamily="34" charset="0"/>
                <a:cs typeface="Arial" panose="020B0604020202020204" pitchFamily="34" charset="0"/>
              </a:rPr>
              <a:t>must</a:t>
            </a:r>
            <a:r>
              <a:rPr lang="en-US" sz="2400" dirty="0">
                <a:solidFill>
                  <a:schemeClr val="tx2"/>
                </a:solidFill>
                <a:latin typeface="Arial" panose="020B0604020202020204" pitchFamily="34" charset="0"/>
                <a:cs typeface="Arial" panose="020B0604020202020204" pitchFamily="34" charset="0"/>
              </a:rPr>
              <a:t> be performed. They are:</a:t>
            </a:r>
          </a:p>
          <a:p>
            <a:pPr marL="914400" indent="-461963" algn="just">
              <a:spcBef>
                <a:spcPts val="1200"/>
              </a:spcBef>
              <a:spcAft>
                <a:spcPts val="1200"/>
              </a:spcAft>
              <a:buSzPct val="92000"/>
              <a:buFont typeface="+mj-lt"/>
              <a:buAutoNum type="arabicPeriod"/>
            </a:pPr>
            <a:r>
              <a:rPr lang="en-US" sz="2400" b="1" dirty="0">
                <a:solidFill>
                  <a:schemeClr val="tx2"/>
                </a:solidFill>
                <a:latin typeface="Arial" panose="020B0604020202020204" pitchFamily="34" charset="0"/>
                <a:cs typeface="Arial" panose="020B0604020202020204" pitchFamily="34" charset="0"/>
              </a:rPr>
              <a:t>Before</a:t>
            </a:r>
            <a:r>
              <a:rPr lang="en-US" sz="2400" dirty="0">
                <a:solidFill>
                  <a:schemeClr val="tx2"/>
                </a:solidFill>
                <a:latin typeface="Arial" panose="020B0604020202020204" pitchFamily="34" charset="0"/>
                <a:cs typeface="Arial" panose="020B0604020202020204" pitchFamily="34" charset="0"/>
              </a:rPr>
              <a:t> touching the resident.</a:t>
            </a:r>
          </a:p>
          <a:p>
            <a:pPr marL="914400" indent="-461963" algn="just">
              <a:spcBef>
                <a:spcPts val="1200"/>
              </a:spcBef>
              <a:spcAft>
                <a:spcPts val="1200"/>
              </a:spcAft>
              <a:buSzPct val="92000"/>
              <a:buFont typeface="+mj-lt"/>
              <a:buAutoNum type="arabicPeriod"/>
            </a:pPr>
            <a:r>
              <a:rPr lang="en-US" sz="2400" b="1" dirty="0">
                <a:solidFill>
                  <a:schemeClr val="tx2"/>
                </a:solidFill>
                <a:latin typeface="Arial" panose="020B0604020202020204" pitchFamily="34" charset="0"/>
                <a:cs typeface="Arial" panose="020B0604020202020204" pitchFamily="34" charset="0"/>
              </a:rPr>
              <a:t>Before</a:t>
            </a:r>
            <a:r>
              <a:rPr lang="en-US" sz="2400" dirty="0">
                <a:solidFill>
                  <a:schemeClr val="tx2"/>
                </a:solidFill>
                <a:latin typeface="Arial" panose="020B0604020202020204" pitchFamily="34" charset="0"/>
                <a:cs typeface="Arial" panose="020B0604020202020204" pitchFamily="34" charset="0"/>
              </a:rPr>
              <a:t> performing a clean / aseptic procedure.</a:t>
            </a:r>
          </a:p>
          <a:p>
            <a:pPr marL="914400" indent="-461963" algn="just">
              <a:spcBef>
                <a:spcPts val="1200"/>
              </a:spcBef>
              <a:spcAft>
                <a:spcPts val="1200"/>
              </a:spcAft>
              <a:buSzPct val="92000"/>
              <a:buFont typeface="+mj-lt"/>
              <a:buAutoNum type="arabicPeriod"/>
            </a:pP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exposure to blood or other body fluids.</a:t>
            </a:r>
          </a:p>
          <a:p>
            <a:pPr marL="914400" indent="-461963" algn="just">
              <a:spcBef>
                <a:spcPts val="1200"/>
              </a:spcBef>
              <a:spcAft>
                <a:spcPts val="1200"/>
              </a:spcAft>
              <a:buSzPct val="92000"/>
              <a:buFont typeface="+mj-lt"/>
              <a:buAutoNum type="arabicPeriod"/>
            </a:pP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touching a resident.</a:t>
            </a:r>
          </a:p>
          <a:p>
            <a:pPr marL="914400" indent="-461963" algn="just">
              <a:spcBef>
                <a:spcPts val="1200"/>
              </a:spcBef>
              <a:spcAft>
                <a:spcPts val="1200"/>
              </a:spcAft>
              <a:buSzPct val="92000"/>
              <a:buFont typeface="+mj-lt"/>
              <a:buAutoNum type="arabicPeriod"/>
            </a:pP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touching the resident’s surroundings.</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12</a:t>
            </a:fld>
            <a:endParaRPr lang="en-US"/>
          </a:p>
        </p:txBody>
      </p:sp>
    </p:spTree>
    <p:extLst>
      <p:ext uri="{BB962C8B-B14F-4D97-AF65-F5344CB8AC3E}">
        <p14:creationId xmlns:p14="http://schemas.microsoft.com/office/powerpoint/2010/main" val="224006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533400"/>
            <a:ext cx="9782801" cy="4572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2400" b="1" dirty="0">
                <a:solidFill>
                  <a:schemeClr val="tx2"/>
                </a:solidFill>
                <a:latin typeface="Arial" panose="020B0604020202020204" pitchFamily="34" charset="0"/>
                <a:cs typeface="Arial" panose="020B0604020202020204" pitchFamily="34" charset="0"/>
              </a:rPr>
              <a:t>#1 – Before Touching the Resident</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a:xfrm>
            <a:off x="1522412" y="6356351"/>
            <a:ext cx="3974065" cy="365125"/>
          </a:xfrm>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13</a:t>
            </a:fld>
            <a:endParaRPr lang="en-US"/>
          </a:p>
        </p:txBody>
      </p:sp>
      <p:graphicFrame>
        <p:nvGraphicFramePr>
          <p:cNvPr id="6" name="Content Placeholder 5">
            <a:extLst>
              <a:ext uri="{FF2B5EF4-FFF2-40B4-BE49-F238E27FC236}">
                <a16:creationId xmlns:a16="http://schemas.microsoft.com/office/drawing/2014/main" id="{5A886F1F-C0AD-4EF6-B7EB-92D35815FAE1}"/>
              </a:ext>
            </a:extLst>
          </p:cNvPr>
          <p:cNvGraphicFramePr>
            <a:graphicFrameLocks noGrp="1"/>
          </p:cNvGraphicFramePr>
          <p:nvPr>
            <p:ph idx="1"/>
            <p:extLst>
              <p:ext uri="{D42A27DB-BD31-4B8C-83A1-F6EECF244321}">
                <p14:modId xmlns:p14="http://schemas.microsoft.com/office/powerpoint/2010/main" val="2021492149"/>
              </p:ext>
            </p:extLst>
          </p:nvPr>
        </p:nvGraphicFramePr>
        <p:xfrm>
          <a:off x="1522412" y="1828800"/>
          <a:ext cx="9782176" cy="4323080"/>
        </p:xfrm>
        <a:graphic>
          <a:graphicData uri="http://schemas.openxmlformats.org/drawingml/2006/table">
            <a:tbl>
              <a:tblPr firstRow="1" bandRow="1">
                <a:tableStyleId>{073A0DAA-6AF3-43AB-8588-CEC1D06C72B9}</a:tableStyleId>
              </a:tblPr>
              <a:tblGrid>
                <a:gridCol w="4891088">
                  <a:extLst>
                    <a:ext uri="{9D8B030D-6E8A-4147-A177-3AD203B41FA5}">
                      <a16:colId xmlns:a16="http://schemas.microsoft.com/office/drawing/2014/main" val="3073302744"/>
                    </a:ext>
                  </a:extLst>
                </a:gridCol>
                <a:gridCol w="4891088">
                  <a:extLst>
                    <a:ext uri="{9D8B030D-6E8A-4147-A177-3AD203B41FA5}">
                      <a16:colId xmlns:a16="http://schemas.microsoft.com/office/drawing/2014/main" val="3733594379"/>
                    </a:ext>
                  </a:extLst>
                </a:gridCol>
              </a:tblGrid>
              <a:tr h="370840">
                <a:tc>
                  <a:txBody>
                    <a:bodyPr/>
                    <a:lstStyle/>
                    <a:p>
                      <a:pPr algn="ctr"/>
                      <a:r>
                        <a:rPr lang="en-US" dirty="0">
                          <a:solidFill>
                            <a:schemeClr val="tx2"/>
                          </a:solidFill>
                          <a:latin typeface="Arial" panose="020B0604020202020204" pitchFamily="34" charset="0"/>
                          <a:cs typeface="Arial" panose="020B0604020202020204" pitchFamily="34" charset="0"/>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500" dirty="0">
                          <a:solidFill>
                            <a:schemeClr val="tx2"/>
                          </a:solidFill>
                          <a:latin typeface="Arial" panose="020B0604020202020204" pitchFamily="34" charset="0"/>
                          <a:cs typeface="Arial" panose="020B0604020202020204" pitchFamily="34" charset="0"/>
                        </a:rPr>
                        <a:t>Examples of #1 – Before Touching a Resident*</a:t>
                      </a:r>
                    </a:p>
                    <a:p>
                      <a:pPr algn="ctr"/>
                      <a:r>
                        <a:rPr lang="en-US" sz="1500" b="0" dirty="0">
                          <a:solidFill>
                            <a:schemeClr val="tx2"/>
                          </a:solidFill>
                          <a:latin typeface="Arial" panose="020B0604020202020204" pitchFamily="34" charset="0"/>
                          <a:cs typeface="Arial" panose="020B0604020202020204" pitchFamily="34" charset="0"/>
                        </a:rPr>
                        <a:t>(*not an all-inclusive listing)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68947746"/>
                  </a:ext>
                </a:extLst>
              </a:tr>
              <a:tr h="370840">
                <a:tc>
                  <a:txBody>
                    <a:bodyPr/>
                    <a:lstStyle/>
                    <a:p>
                      <a:pPr algn="just">
                        <a:spcBef>
                          <a:spcPts val="600"/>
                        </a:spcBef>
                        <a:spcAft>
                          <a:spcPts val="600"/>
                        </a:spcAft>
                      </a:pPr>
                      <a:r>
                        <a:rPr lang="en-US" sz="1600" b="0" dirty="0">
                          <a:solidFill>
                            <a:schemeClr val="tx2"/>
                          </a:solidFill>
                          <a:latin typeface="Arial" panose="020B0604020202020204" pitchFamily="34" charset="0"/>
                          <a:cs typeface="Arial" panose="020B0604020202020204" pitchFamily="34" charset="0"/>
                        </a:rPr>
                        <a:t>Clean your hands before touching a resident when approaching him/her.</a:t>
                      </a:r>
                    </a:p>
                    <a:p>
                      <a:pPr marL="0" marR="0" lvl="0" indent="0" algn="just" defTabSz="914400" rtl="0" eaLnBrk="1" fontAlgn="auto" latinLnBrk="0" hangingPunct="1">
                        <a:lnSpc>
                          <a:spcPct val="100000"/>
                        </a:lnSpc>
                        <a:spcBef>
                          <a:spcPts val="600"/>
                        </a:spcBef>
                        <a:spcAft>
                          <a:spcPts val="600"/>
                        </a:spcAft>
                        <a:buClrTx/>
                        <a:buSzTx/>
                        <a:buFontTx/>
                        <a:buNone/>
                        <a:tabLst/>
                        <a:defRPr/>
                      </a:pPr>
                      <a:r>
                        <a:rPr lang="en-US" sz="1600" dirty="0">
                          <a:solidFill>
                            <a:schemeClr val="tx2"/>
                          </a:solidFill>
                          <a:latin typeface="Arial" panose="020B0604020202020204" pitchFamily="34" charset="0"/>
                          <a:cs typeface="Arial" panose="020B0604020202020204" pitchFamily="34" charset="0"/>
                        </a:rPr>
                        <a:t>Hand hygiene must be performed in all indications regardless of whether gloves are used or not.</a:t>
                      </a:r>
                    </a:p>
                    <a:p>
                      <a:pPr algn="just">
                        <a:spcBef>
                          <a:spcPts val="600"/>
                        </a:spcBef>
                        <a:spcAft>
                          <a:spcPts val="600"/>
                        </a:spcAft>
                      </a:pPr>
                      <a:endParaRPr lang="en-US" sz="1600" b="0" dirty="0">
                        <a:solidFill>
                          <a:schemeClr val="tx2"/>
                        </a:solidFill>
                        <a:latin typeface="Arial" panose="020B0604020202020204" pitchFamily="34" charset="0"/>
                        <a:cs typeface="Arial" panose="020B0604020202020204" pitchFamily="34" charset="0"/>
                      </a:endParaRPr>
                    </a:p>
                    <a:p>
                      <a:pPr algn="just">
                        <a:spcBef>
                          <a:spcPts val="600"/>
                        </a:spcBef>
                        <a:spcAft>
                          <a:spcPts val="600"/>
                        </a:spcAft>
                      </a:pPr>
                      <a:endParaRPr lang="en-US" sz="1600" b="0" dirty="0">
                        <a:solidFill>
                          <a:schemeClr val="tx2"/>
                        </a:solidFill>
                        <a:latin typeface="Arial" panose="020B0604020202020204" pitchFamily="34" charset="0"/>
                        <a:cs typeface="Arial" panose="020B0604020202020204" pitchFamily="34" charset="0"/>
                      </a:endParaRPr>
                    </a:p>
                    <a:p>
                      <a:pPr algn="just">
                        <a:spcBef>
                          <a:spcPts val="600"/>
                        </a:spcBef>
                        <a:spcAft>
                          <a:spcPts val="600"/>
                        </a:spcAft>
                      </a:pPr>
                      <a:endParaRPr lang="en-US" sz="17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touching the resident’s environment (e.g., door handle, bed, bedside table, furniture, possessions,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shaking hands with the resident.</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assisting a resident in personal care activities (e.g., to move, to take a bath, to eat, to dress,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taking any vital signs (e.g., temperature, pulse, blood pressure,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touching a medical device connected to the resident.</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administering oral medications.</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Prior to putting on gloves.</a:t>
                      </a:r>
                    </a:p>
                    <a:p>
                      <a:pPr marL="174625" indent="-174625" algn="just">
                        <a:spcBef>
                          <a:spcPts val="400"/>
                        </a:spcBef>
                        <a:spcAft>
                          <a:spcPts val="400"/>
                        </a:spcAft>
                        <a:buFont typeface="Arial" panose="020B0604020202020204" pitchFamily="34" charset="0"/>
                        <a:buChar char="•"/>
                      </a:pPr>
                      <a:endParaRPr lang="en-US" sz="15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2826400"/>
                  </a:ext>
                </a:extLst>
              </a:tr>
            </a:tbl>
          </a:graphicData>
        </a:graphic>
      </p:graphicFrame>
      <p:graphicFrame>
        <p:nvGraphicFramePr>
          <p:cNvPr id="7" name="Table 6">
            <a:extLst>
              <a:ext uri="{FF2B5EF4-FFF2-40B4-BE49-F238E27FC236}">
                <a16:creationId xmlns:a16="http://schemas.microsoft.com/office/drawing/2014/main" id="{88F0EECA-0A80-418E-92B3-1AEE17F9F601}"/>
              </a:ext>
            </a:extLst>
          </p:cNvPr>
          <p:cNvGraphicFramePr>
            <a:graphicFrameLocks noGrp="1"/>
          </p:cNvGraphicFramePr>
          <p:nvPr>
            <p:extLst>
              <p:ext uri="{D42A27DB-BD31-4B8C-83A1-F6EECF244321}">
                <p14:modId xmlns:p14="http://schemas.microsoft.com/office/powerpoint/2010/main" val="606572264"/>
              </p:ext>
            </p:extLst>
          </p:nvPr>
        </p:nvGraphicFramePr>
        <p:xfrm>
          <a:off x="1446212" y="1229360"/>
          <a:ext cx="9782176" cy="370840"/>
        </p:xfrm>
        <a:graphic>
          <a:graphicData uri="http://schemas.openxmlformats.org/drawingml/2006/table">
            <a:tbl>
              <a:tblPr firstRow="1" bandRow="1">
                <a:tableStyleId>{073A0DAA-6AF3-43AB-8588-CEC1D06C72B9}</a:tableStyleId>
              </a:tblPr>
              <a:tblGrid>
                <a:gridCol w="9782176">
                  <a:extLst>
                    <a:ext uri="{9D8B030D-6E8A-4147-A177-3AD203B41FA5}">
                      <a16:colId xmlns:a16="http://schemas.microsoft.com/office/drawing/2014/main" val="1992555182"/>
                    </a:ext>
                  </a:extLst>
                </a:gridCol>
              </a:tblGrid>
              <a:tr h="370840">
                <a:tc>
                  <a:txBody>
                    <a:bodyPr/>
                    <a:lstStyle/>
                    <a:p>
                      <a:pPr marL="627063" marR="0" lvl="0" indent="-627063" algn="just" defTabSz="914400" rtl="0" eaLnBrk="1" fontAlgn="auto" latinLnBrk="0" hangingPunct="1">
                        <a:lnSpc>
                          <a:spcPct val="100000"/>
                        </a:lnSpc>
                        <a:spcBef>
                          <a:spcPts val="0"/>
                        </a:spcBef>
                        <a:spcAft>
                          <a:spcPts val="0"/>
                        </a:spcAft>
                        <a:buClrTx/>
                        <a:buSzTx/>
                        <a:buFontTx/>
                        <a:buNone/>
                        <a:tabLst/>
                        <a:defRPr/>
                      </a:pPr>
                      <a:r>
                        <a:rPr lang="en-US" sz="1800" b="1" dirty="0">
                          <a:solidFill>
                            <a:schemeClr val="tx2"/>
                          </a:solidFill>
                          <a:latin typeface="Arial" panose="020B0604020202020204" pitchFamily="34" charset="0"/>
                          <a:cs typeface="Arial" panose="020B0604020202020204" pitchFamily="34" charset="0"/>
                        </a:rPr>
                        <a:t>Why</a:t>
                      </a:r>
                      <a:r>
                        <a:rPr lang="en-US" sz="1800" b="0" dirty="0">
                          <a:solidFill>
                            <a:schemeClr val="tx2"/>
                          </a:solidFill>
                          <a:latin typeface="Arial" panose="020B0604020202020204" pitchFamily="34" charset="0"/>
                          <a:cs typeface="Arial" panose="020B0604020202020204" pitchFamily="34" charset="0"/>
                        </a:rPr>
                        <a:t>: 	To protect the resident against harmful germs carried on the hands of the caregiver.</a:t>
                      </a:r>
                    </a:p>
                  </a:txBody>
                  <a:tcPr>
                    <a:solidFill>
                      <a:schemeClr val="bg1"/>
                    </a:solidFill>
                  </a:tcPr>
                </a:tc>
                <a:extLst>
                  <a:ext uri="{0D108BD9-81ED-4DB2-BD59-A6C34878D82A}">
                    <a16:rowId xmlns:a16="http://schemas.microsoft.com/office/drawing/2014/main" val="789649303"/>
                  </a:ext>
                </a:extLst>
              </a:tr>
            </a:tbl>
          </a:graphicData>
        </a:graphic>
      </p:graphicFrame>
    </p:spTree>
    <p:extLst>
      <p:ext uri="{BB962C8B-B14F-4D97-AF65-F5344CB8AC3E}">
        <p14:creationId xmlns:p14="http://schemas.microsoft.com/office/powerpoint/2010/main" val="43023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533400"/>
            <a:ext cx="9782801" cy="4572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2400" b="1" dirty="0">
                <a:solidFill>
                  <a:schemeClr val="tx2"/>
                </a:solidFill>
                <a:latin typeface="Arial" panose="020B0604020202020204" pitchFamily="34" charset="0"/>
                <a:cs typeface="Arial" panose="020B0604020202020204" pitchFamily="34" charset="0"/>
              </a:rPr>
              <a:t>#2 – Before Performing a Clean/Aseptic Procedure</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a:xfrm>
            <a:off x="1522412" y="6356351"/>
            <a:ext cx="3974065" cy="365125"/>
          </a:xfrm>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14</a:t>
            </a:fld>
            <a:endParaRPr lang="en-US"/>
          </a:p>
        </p:txBody>
      </p:sp>
      <p:graphicFrame>
        <p:nvGraphicFramePr>
          <p:cNvPr id="6" name="Content Placeholder 5">
            <a:extLst>
              <a:ext uri="{FF2B5EF4-FFF2-40B4-BE49-F238E27FC236}">
                <a16:creationId xmlns:a16="http://schemas.microsoft.com/office/drawing/2014/main" id="{5A886F1F-C0AD-4EF6-B7EB-92D35815FAE1}"/>
              </a:ext>
            </a:extLst>
          </p:cNvPr>
          <p:cNvGraphicFramePr>
            <a:graphicFrameLocks noGrp="1"/>
          </p:cNvGraphicFramePr>
          <p:nvPr>
            <p:ph idx="1"/>
            <p:extLst>
              <p:ext uri="{D42A27DB-BD31-4B8C-83A1-F6EECF244321}">
                <p14:modId xmlns:p14="http://schemas.microsoft.com/office/powerpoint/2010/main" val="982870052"/>
              </p:ext>
            </p:extLst>
          </p:nvPr>
        </p:nvGraphicFramePr>
        <p:xfrm>
          <a:off x="1522412" y="1981200"/>
          <a:ext cx="9782176" cy="4602480"/>
        </p:xfrm>
        <a:graphic>
          <a:graphicData uri="http://schemas.openxmlformats.org/drawingml/2006/table">
            <a:tbl>
              <a:tblPr firstRow="1" bandRow="1">
                <a:tableStyleId>{073A0DAA-6AF3-43AB-8588-CEC1D06C72B9}</a:tableStyleId>
              </a:tblPr>
              <a:tblGrid>
                <a:gridCol w="4891088">
                  <a:extLst>
                    <a:ext uri="{9D8B030D-6E8A-4147-A177-3AD203B41FA5}">
                      <a16:colId xmlns:a16="http://schemas.microsoft.com/office/drawing/2014/main" val="3073302744"/>
                    </a:ext>
                  </a:extLst>
                </a:gridCol>
                <a:gridCol w="4891088">
                  <a:extLst>
                    <a:ext uri="{9D8B030D-6E8A-4147-A177-3AD203B41FA5}">
                      <a16:colId xmlns:a16="http://schemas.microsoft.com/office/drawing/2014/main" val="3733594379"/>
                    </a:ext>
                  </a:extLst>
                </a:gridCol>
              </a:tblGrid>
              <a:tr h="370840">
                <a:tc>
                  <a:txBody>
                    <a:bodyPr/>
                    <a:lstStyle/>
                    <a:p>
                      <a:pPr algn="ctr"/>
                      <a:r>
                        <a:rPr lang="en-US" dirty="0">
                          <a:solidFill>
                            <a:schemeClr val="tx2"/>
                          </a:solidFill>
                          <a:latin typeface="Arial" panose="020B0604020202020204" pitchFamily="34" charset="0"/>
                          <a:cs typeface="Arial" panose="020B0604020202020204" pitchFamily="34" charset="0"/>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500" dirty="0">
                          <a:solidFill>
                            <a:schemeClr val="tx2"/>
                          </a:solidFill>
                          <a:latin typeface="Arial" panose="020B0604020202020204" pitchFamily="34" charset="0"/>
                          <a:cs typeface="Arial" panose="020B0604020202020204" pitchFamily="34" charset="0"/>
                        </a:rPr>
                        <a:t>Examples of #2 – Before Performing a Procedure*</a:t>
                      </a:r>
                    </a:p>
                    <a:p>
                      <a:pPr algn="ctr"/>
                      <a:r>
                        <a:rPr lang="en-US" sz="1500" b="0" dirty="0">
                          <a:solidFill>
                            <a:schemeClr val="tx2"/>
                          </a:solidFill>
                          <a:latin typeface="Arial" panose="020B0604020202020204" pitchFamily="34" charset="0"/>
                          <a:cs typeface="Arial" panose="020B0604020202020204" pitchFamily="34" charset="0"/>
                        </a:rPr>
                        <a:t>(*not an all-inclusive listing)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68947746"/>
                  </a:ext>
                </a:extLst>
              </a:tr>
              <a:tr h="370840">
                <a:tc>
                  <a:txBody>
                    <a:bodyPr/>
                    <a:lstStyle/>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Clean your hands immediately before performing any procedure. </a:t>
                      </a:r>
                    </a:p>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Once hand hygiene has been performed, nothing else in the resident’s room / care area should be touched prior to starting the procedure.</a:t>
                      </a:r>
                    </a:p>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Hand hygiene must be performed in all indications regardless of whether gloves are used or not.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Before brushing the resident’s teeth, instilling eye drops, performing a digital vaginal or rectal examination, examining the mouth, nose, or ear with or without an instrument, inserting a suppository / pessary, suctioning mucous,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Before dressing a wound with or without an instrument, applying ointments, making a percutaneous injection / puncture.</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Before inserting an invasive medical device (e.g., nasal cannula, nasogastric tube, </a:t>
                      </a:r>
                      <a:r>
                        <a:rPr lang="en-US" sz="1500" dirty="0" err="1">
                          <a:solidFill>
                            <a:schemeClr val="tx2"/>
                          </a:solidFill>
                          <a:latin typeface="Arial" panose="020B0604020202020204" pitchFamily="34" charset="0"/>
                          <a:cs typeface="Arial" panose="020B0604020202020204" pitchFamily="34" charset="0"/>
                        </a:rPr>
                        <a:t>endotrachael</a:t>
                      </a:r>
                      <a:r>
                        <a:rPr lang="en-US" sz="1500" dirty="0">
                          <a:solidFill>
                            <a:schemeClr val="tx2"/>
                          </a:solidFill>
                          <a:latin typeface="Arial" panose="020B0604020202020204" pitchFamily="34" charset="0"/>
                          <a:cs typeface="Arial" panose="020B0604020202020204" pitchFamily="34" charset="0"/>
                        </a:rPr>
                        <a:t> tube, urinary probe, percutaneous catheter drainage, etc.), disrupting / opening any circuit of an invasive medical device (for food, IV medication, vaccination, drainage, suctioning, monitoring purposes,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Before preparing food, medications, sterile material,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2826400"/>
                  </a:ext>
                </a:extLst>
              </a:tr>
            </a:tbl>
          </a:graphicData>
        </a:graphic>
      </p:graphicFrame>
      <p:graphicFrame>
        <p:nvGraphicFramePr>
          <p:cNvPr id="7" name="Table 6">
            <a:extLst>
              <a:ext uri="{FF2B5EF4-FFF2-40B4-BE49-F238E27FC236}">
                <a16:creationId xmlns:a16="http://schemas.microsoft.com/office/drawing/2014/main" id="{88F0EECA-0A80-418E-92B3-1AEE17F9F601}"/>
              </a:ext>
            </a:extLst>
          </p:cNvPr>
          <p:cNvGraphicFramePr>
            <a:graphicFrameLocks noGrp="1"/>
          </p:cNvGraphicFramePr>
          <p:nvPr>
            <p:extLst>
              <p:ext uri="{D42A27DB-BD31-4B8C-83A1-F6EECF244321}">
                <p14:modId xmlns:p14="http://schemas.microsoft.com/office/powerpoint/2010/main" val="1906942707"/>
              </p:ext>
            </p:extLst>
          </p:nvPr>
        </p:nvGraphicFramePr>
        <p:xfrm>
          <a:off x="1446212" y="1188720"/>
          <a:ext cx="9782176" cy="640080"/>
        </p:xfrm>
        <a:graphic>
          <a:graphicData uri="http://schemas.openxmlformats.org/drawingml/2006/table">
            <a:tbl>
              <a:tblPr firstRow="1" bandRow="1">
                <a:tableStyleId>{073A0DAA-6AF3-43AB-8588-CEC1D06C72B9}</a:tableStyleId>
              </a:tblPr>
              <a:tblGrid>
                <a:gridCol w="9782176">
                  <a:extLst>
                    <a:ext uri="{9D8B030D-6E8A-4147-A177-3AD203B41FA5}">
                      <a16:colId xmlns:a16="http://schemas.microsoft.com/office/drawing/2014/main" val="1992555182"/>
                    </a:ext>
                  </a:extLst>
                </a:gridCol>
              </a:tblGrid>
              <a:tr h="370840">
                <a:tc>
                  <a:txBody>
                    <a:bodyPr/>
                    <a:lstStyle/>
                    <a:p>
                      <a:pPr marL="627063" indent="-627063" algn="just"/>
                      <a:r>
                        <a:rPr lang="en-US" sz="1800" b="1" dirty="0">
                          <a:solidFill>
                            <a:schemeClr val="tx2"/>
                          </a:solidFill>
                          <a:latin typeface="Arial" panose="020B0604020202020204" pitchFamily="34" charset="0"/>
                          <a:cs typeface="Arial" panose="020B0604020202020204" pitchFamily="34" charset="0"/>
                        </a:rPr>
                        <a:t>Why</a:t>
                      </a:r>
                      <a:r>
                        <a:rPr lang="en-US" sz="1800" b="0" dirty="0">
                          <a:solidFill>
                            <a:schemeClr val="tx2"/>
                          </a:solidFill>
                          <a:latin typeface="Arial" panose="020B0604020202020204" pitchFamily="34" charset="0"/>
                          <a:cs typeface="Arial" panose="020B0604020202020204" pitchFamily="34" charset="0"/>
                        </a:rPr>
                        <a:t>: 	To protect the resident against infection with harmful germs, including the resident’s own, from entering the resident’s body. </a:t>
                      </a:r>
                    </a:p>
                  </a:txBody>
                  <a:tcPr>
                    <a:solidFill>
                      <a:schemeClr val="bg1"/>
                    </a:solidFill>
                  </a:tcPr>
                </a:tc>
                <a:extLst>
                  <a:ext uri="{0D108BD9-81ED-4DB2-BD59-A6C34878D82A}">
                    <a16:rowId xmlns:a16="http://schemas.microsoft.com/office/drawing/2014/main" val="789649303"/>
                  </a:ext>
                </a:extLst>
              </a:tr>
            </a:tbl>
          </a:graphicData>
        </a:graphic>
      </p:graphicFrame>
    </p:spTree>
    <p:extLst>
      <p:ext uri="{BB962C8B-B14F-4D97-AF65-F5344CB8AC3E}">
        <p14:creationId xmlns:p14="http://schemas.microsoft.com/office/powerpoint/2010/main" val="13453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533400"/>
            <a:ext cx="9782801" cy="4572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2400" b="1" dirty="0">
                <a:solidFill>
                  <a:schemeClr val="tx2"/>
                </a:solidFill>
                <a:latin typeface="Arial" panose="020B0604020202020204" pitchFamily="34" charset="0"/>
                <a:cs typeface="Arial" panose="020B0604020202020204" pitchFamily="34" charset="0"/>
              </a:rPr>
              <a:t>#3 – After Body Fluid Exposure Risk</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a:xfrm>
            <a:off x="1522412" y="6356351"/>
            <a:ext cx="3974065" cy="365125"/>
          </a:xfrm>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15</a:t>
            </a:fld>
            <a:endParaRPr lang="en-US"/>
          </a:p>
        </p:txBody>
      </p:sp>
      <p:graphicFrame>
        <p:nvGraphicFramePr>
          <p:cNvPr id="6" name="Content Placeholder 5">
            <a:extLst>
              <a:ext uri="{FF2B5EF4-FFF2-40B4-BE49-F238E27FC236}">
                <a16:creationId xmlns:a16="http://schemas.microsoft.com/office/drawing/2014/main" id="{5A886F1F-C0AD-4EF6-B7EB-92D35815FAE1}"/>
              </a:ext>
            </a:extLst>
          </p:cNvPr>
          <p:cNvGraphicFramePr>
            <a:graphicFrameLocks noGrp="1"/>
          </p:cNvGraphicFramePr>
          <p:nvPr>
            <p:ph idx="1"/>
            <p:extLst>
              <p:ext uri="{D42A27DB-BD31-4B8C-83A1-F6EECF244321}">
                <p14:modId xmlns:p14="http://schemas.microsoft.com/office/powerpoint/2010/main" val="3864745710"/>
              </p:ext>
            </p:extLst>
          </p:nvPr>
        </p:nvGraphicFramePr>
        <p:xfrm>
          <a:off x="1522412" y="1981200"/>
          <a:ext cx="9782176" cy="4069080"/>
        </p:xfrm>
        <a:graphic>
          <a:graphicData uri="http://schemas.openxmlformats.org/drawingml/2006/table">
            <a:tbl>
              <a:tblPr firstRow="1" bandRow="1">
                <a:tableStyleId>{073A0DAA-6AF3-43AB-8588-CEC1D06C72B9}</a:tableStyleId>
              </a:tblPr>
              <a:tblGrid>
                <a:gridCol w="4891088">
                  <a:extLst>
                    <a:ext uri="{9D8B030D-6E8A-4147-A177-3AD203B41FA5}">
                      <a16:colId xmlns:a16="http://schemas.microsoft.com/office/drawing/2014/main" val="3073302744"/>
                    </a:ext>
                  </a:extLst>
                </a:gridCol>
                <a:gridCol w="4891088">
                  <a:extLst>
                    <a:ext uri="{9D8B030D-6E8A-4147-A177-3AD203B41FA5}">
                      <a16:colId xmlns:a16="http://schemas.microsoft.com/office/drawing/2014/main" val="3733594379"/>
                    </a:ext>
                  </a:extLst>
                </a:gridCol>
              </a:tblGrid>
              <a:tr h="370840">
                <a:tc>
                  <a:txBody>
                    <a:bodyPr/>
                    <a:lstStyle/>
                    <a:p>
                      <a:pPr algn="ctr">
                        <a:spcBef>
                          <a:spcPts val="600"/>
                        </a:spcBef>
                        <a:spcAft>
                          <a:spcPts val="600"/>
                        </a:spcAft>
                      </a:pPr>
                      <a:r>
                        <a:rPr lang="en-US" sz="1500" dirty="0">
                          <a:solidFill>
                            <a:schemeClr val="tx2"/>
                          </a:solidFill>
                          <a:latin typeface="Arial" panose="020B0604020202020204" pitchFamily="34" charset="0"/>
                          <a:cs typeface="Arial" panose="020B0604020202020204" pitchFamily="34" charset="0"/>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500" dirty="0">
                          <a:solidFill>
                            <a:schemeClr val="tx2"/>
                          </a:solidFill>
                          <a:latin typeface="Arial" panose="020B0604020202020204" pitchFamily="34" charset="0"/>
                          <a:cs typeface="Arial" panose="020B0604020202020204" pitchFamily="34" charset="0"/>
                        </a:rPr>
                        <a:t>Examples of #3 – After Body Fluid Risk Exposure*</a:t>
                      </a:r>
                    </a:p>
                    <a:p>
                      <a:pPr algn="ctr"/>
                      <a:r>
                        <a:rPr lang="en-US" sz="1500" b="0" dirty="0">
                          <a:solidFill>
                            <a:schemeClr val="tx2"/>
                          </a:solidFill>
                          <a:latin typeface="Arial" panose="020B0604020202020204" pitchFamily="34" charset="0"/>
                          <a:cs typeface="Arial" panose="020B0604020202020204" pitchFamily="34" charset="0"/>
                        </a:rPr>
                        <a:t>(*not an all-inclusive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68947746"/>
                  </a:ext>
                </a:extLst>
              </a:tr>
              <a:tr h="370840">
                <a:tc>
                  <a:txBody>
                    <a:bodyPr/>
                    <a:lstStyle/>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Clean your hands as soon as the task involving an exposure risk to body fluids has ended and after glove removal.</a:t>
                      </a:r>
                    </a:p>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Hand hygiene must be performed in all indications regardless of whether gloves are used or not.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a dressing change.</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skin lesion care.</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inserting an IV.</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taking a specimen (e.g., urine, blood, stool).</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cleaning up a body fluid spill.</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inserting a catheter, feeding tube,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providing oral care.</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removal of a catheter, feeding tube,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removal of any form or material offering protection (e.g., dressing, gauze, towel,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cleaning any contaminated surface.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2826400"/>
                  </a:ext>
                </a:extLst>
              </a:tr>
            </a:tbl>
          </a:graphicData>
        </a:graphic>
      </p:graphicFrame>
      <p:graphicFrame>
        <p:nvGraphicFramePr>
          <p:cNvPr id="7" name="Table 6">
            <a:extLst>
              <a:ext uri="{FF2B5EF4-FFF2-40B4-BE49-F238E27FC236}">
                <a16:creationId xmlns:a16="http://schemas.microsoft.com/office/drawing/2014/main" id="{88F0EECA-0A80-418E-92B3-1AEE17F9F601}"/>
              </a:ext>
            </a:extLst>
          </p:cNvPr>
          <p:cNvGraphicFramePr>
            <a:graphicFrameLocks noGrp="1"/>
          </p:cNvGraphicFramePr>
          <p:nvPr>
            <p:extLst>
              <p:ext uri="{D42A27DB-BD31-4B8C-83A1-F6EECF244321}">
                <p14:modId xmlns:p14="http://schemas.microsoft.com/office/powerpoint/2010/main" val="3897921814"/>
              </p:ext>
            </p:extLst>
          </p:nvPr>
        </p:nvGraphicFramePr>
        <p:xfrm>
          <a:off x="1446212" y="1188720"/>
          <a:ext cx="9782176" cy="640080"/>
        </p:xfrm>
        <a:graphic>
          <a:graphicData uri="http://schemas.openxmlformats.org/drawingml/2006/table">
            <a:tbl>
              <a:tblPr firstRow="1" bandRow="1">
                <a:tableStyleId>{073A0DAA-6AF3-43AB-8588-CEC1D06C72B9}</a:tableStyleId>
              </a:tblPr>
              <a:tblGrid>
                <a:gridCol w="9782176">
                  <a:extLst>
                    <a:ext uri="{9D8B030D-6E8A-4147-A177-3AD203B41FA5}">
                      <a16:colId xmlns:a16="http://schemas.microsoft.com/office/drawing/2014/main" val="1992555182"/>
                    </a:ext>
                  </a:extLst>
                </a:gridCol>
              </a:tblGrid>
              <a:tr h="370840">
                <a:tc>
                  <a:txBody>
                    <a:bodyPr/>
                    <a:lstStyle/>
                    <a:p>
                      <a:pPr marL="627063" indent="-627063" algn="just"/>
                      <a:r>
                        <a:rPr lang="en-US" sz="1800" b="1" dirty="0">
                          <a:solidFill>
                            <a:schemeClr val="tx2"/>
                          </a:solidFill>
                          <a:latin typeface="Arial" panose="020B0604020202020204" pitchFamily="34" charset="0"/>
                          <a:cs typeface="Arial" panose="020B0604020202020204" pitchFamily="34" charset="0"/>
                        </a:rPr>
                        <a:t>Why</a:t>
                      </a:r>
                      <a:r>
                        <a:rPr lang="en-US" sz="1800" b="0" dirty="0">
                          <a:solidFill>
                            <a:schemeClr val="tx2"/>
                          </a:solidFill>
                          <a:latin typeface="Arial" panose="020B0604020202020204" pitchFamily="34" charset="0"/>
                          <a:cs typeface="Arial" panose="020B0604020202020204" pitchFamily="34" charset="0"/>
                        </a:rPr>
                        <a:t>: 	To protect the caregiver from infection with the resident’s harmful germs and to protect the surrounding environment from the spread of harmful germs. </a:t>
                      </a:r>
                    </a:p>
                  </a:txBody>
                  <a:tcPr>
                    <a:solidFill>
                      <a:schemeClr val="bg1"/>
                    </a:solidFill>
                  </a:tcPr>
                </a:tc>
                <a:extLst>
                  <a:ext uri="{0D108BD9-81ED-4DB2-BD59-A6C34878D82A}">
                    <a16:rowId xmlns:a16="http://schemas.microsoft.com/office/drawing/2014/main" val="789649303"/>
                  </a:ext>
                </a:extLst>
              </a:tr>
            </a:tbl>
          </a:graphicData>
        </a:graphic>
      </p:graphicFrame>
    </p:spTree>
    <p:extLst>
      <p:ext uri="{BB962C8B-B14F-4D97-AF65-F5344CB8AC3E}">
        <p14:creationId xmlns:p14="http://schemas.microsoft.com/office/powerpoint/2010/main" val="1941221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533400"/>
            <a:ext cx="9782801" cy="4572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2400" b="1" dirty="0">
                <a:solidFill>
                  <a:schemeClr val="tx2"/>
                </a:solidFill>
                <a:latin typeface="Arial" panose="020B0604020202020204" pitchFamily="34" charset="0"/>
                <a:cs typeface="Arial" panose="020B0604020202020204" pitchFamily="34" charset="0"/>
              </a:rPr>
              <a:t>#4 – After Touching A Resident</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a:xfrm>
            <a:off x="1522412" y="6356351"/>
            <a:ext cx="3974065" cy="365125"/>
          </a:xfrm>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16</a:t>
            </a:fld>
            <a:endParaRPr lang="en-US"/>
          </a:p>
        </p:txBody>
      </p:sp>
      <p:graphicFrame>
        <p:nvGraphicFramePr>
          <p:cNvPr id="6" name="Content Placeholder 5">
            <a:extLst>
              <a:ext uri="{FF2B5EF4-FFF2-40B4-BE49-F238E27FC236}">
                <a16:creationId xmlns:a16="http://schemas.microsoft.com/office/drawing/2014/main" id="{5A886F1F-C0AD-4EF6-B7EB-92D35815FAE1}"/>
              </a:ext>
            </a:extLst>
          </p:cNvPr>
          <p:cNvGraphicFramePr>
            <a:graphicFrameLocks noGrp="1"/>
          </p:cNvGraphicFramePr>
          <p:nvPr>
            <p:ph idx="1"/>
            <p:extLst>
              <p:ext uri="{D42A27DB-BD31-4B8C-83A1-F6EECF244321}">
                <p14:modId xmlns:p14="http://schemas.microsoft.com/office/powerpoint/2010/main" val="3420910783"/>
              </p:ext>
            </p:extLst>
          </p:nvPr>
        </p:nvGraphicFramePr>
        <p:xfrm>
          <a:off x="1522412" y="1981200"/>
          <a:ext cx="9782176" cy="4455160"/>
        </p:xfrm>
        <a:graphic>
          <a:graphicData uri="http://schemas.openxmlformats.org/drawingml/2006/table">
            <a:tbl>
              <a:tblPr firstRow="1" bandRow="1">
                <a:tableStyleId>{073A0DAA-6AF3-43AB-8588-CEC1D06C72B9}</a:tableStyleId>
              </a:tblPr>
              <a:tblGrid>
                <a:gridCol w="4891088">
                  <a:extLst>
                    <a:ext uri="{9D8B030D-6E8A-4147-A177-3AD203B41FA5}">
                      <a16:colId xmlns:a16="http://schemas.microsoft.com/office/drawing/2014/main" val="3073302744"/>
                    </a:ext>
                  </a:extLst>
                </a:gridCol>
                <a:gridCol w="4891088">
                  <a:extLst>
                    <a:ext uri="{9D8B030D-6E8A-4147-A177-3AD203B41FA5}">
                      <a16:colId xmlns:a16="http://schemas.microsoft.com/office/drawing/2014/main" val="3733594379"/>
                    </a:ext>
                  </a:extLst>
                </a:gridCol>
              </a:tblGrid>
              <a:tr h="370840">
                <a:tc>
                  <a:txBody>
                    <a:bodyPr/>
                    <a:lstStyle/>
                    <a:p>
                      <a:pPr algn="ctr"/>
                      <a:r>
                        <a:rPr lang="en-US" sz="1600" dirty="0">
                          <a:solidFill>
                            <a:schemeClr val="tx2"/>
                          </a:solidFill>
                          <a:latin typeface="Arial" panose="020B0604020202020204" pitchFamily="34" charset="0"/>
                          <a:cs typeface="Arial" panose="020B0604020202020204" pitchFamily="34" charset="0"/>
                        </a:rPr>
                        <a:t>When</a:t>
                      </a:r>
                      <a:endParaRPr lang="en-US"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600" dirty="0">
                          <a:solidFill>
                            <a:schemeClr val="tx2"/>
                          </a:solidFill>
                          <a:latin typeface="Arial" panose="020B0604020202020204" pitchFamily="34" charset="0"/>
                          <a:cs typeface="Arial" panose="020B0604020202020204" pitchFamily="34" charset="0"/>
                        </a:rPr>
                        <a:t>Examples of #4 – After Touching the Resident*</a:t>
                      </a:r>
                    </a:p>
                    <a:p>
                      <a:pPr algn="ctr"/>
                      <a:r>
                        <a:rPr lang="en-US" sz="1600" b="0" dirty="0">
                          <a:solidFill>
                            <a:schemeClr val="tx2"/>
                          </a:solidFill>
                          <a:latin typeface="Arial" panose="020B0604020202020204" pitchFamily="34" charset="0"/>
                          <a:cs typeface="Arial" panose="020B0604020202020204" pitchFamily="34" charset="0"/>
                        </a:rPr>
                        <a:t>(*not an all-inclusive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68947746"/>
                  </a:ext>
                </a:extLst>
              </a:tr>
              <a:tr h="370840">
                <a:tc>
                  <a:txBody>
                    <a:bodyPr/>
                    <a:lstStyle/>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Clean your hands after leaving the resident’s side, after having touched the resident.</a:t>
                      </a:r>
                    </a:p>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Hand hygiene must be performed in all indications regardless of whether gloves are used or not.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you have assisted the resident in personal care activities (e.g., to move, to bath, to eat, to dress,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delivering care and other non-invasive treatment.</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changing bed linen while the resident is in the bed.</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Applying oxygen mask, splints, braces,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giving a massage.</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taking a pulse, temperature, measuring blood pressure,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shaking hands, </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touching the resident upon exiting the room.</a:t>
                      </a:r>
                    </a:p>
                    <a:p>
                      <a:pPr marL="174625" indent="-174625" algn="just">
                        <a:spcBef>
                          <a:spcPts val="400"/>
                        </a:spcBef>
                        <a:spcAft>
                          <a:spcPts val="400"/>
                        </a:spcAft>
                        <a:buFont typeface="Arial" panose="020B0604020202020204" pitchFamily="34" charset="0"/>
                        <a:buChar char="•"/>
                      </a:pPr>
                      <a:endParaRPr lang="en-US" sz="15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2826400"/>
                  </a:ext>
                </a:extLst>
              </a:tr>
            </a:tbl>
          </a:graphicData>
        </a:graphic>
      </p:graphicFrame>
      <p:graphicFrame>
        <p:nvGraphicFramePr>
          <p:cNvPr id="7" name="Table 6">
            <a:extLst>
              <a:ext uri="{FF2B5EF4-FFF2-40B4-BE49-F238E27FC236}">
                <a16:creationId xmlns:a16="http://schemas.microsoft.com/office/drawing/2014/main" id="{88F0EECA-0A80-418E-92B3-1AEE17F9F601}"/>
              </a:ext>
            </a:extLst>
          </p:cNvPr>
          <p:cNvGraphicFramePr>
            <a:graphicFrameLocks noGrp="1"/>
          </p:cNvGraphicFramePr>
          <p:nvPr/>
        </p:nvGraphicFramePr>
        <p:xfrm>
          <a:off x="1446212" y="1188720"/>
          <a:ext cx="9782176" cy="640080"/>
        </p:xfrm>
        <a:graphic>
          <a:graphicData uri="http://schemas.openxmlformats.org/drawingml/2006/table">
            <a:tbl>
              <a:tblPr firstRow="1" bandRow="1">
                <a:tableStyleId>{073A0DAA-6AF3-43AB-8588-CEC1D06C72B9}</a:tableStyleId>
              </a:tblPr>
              <a:tblGrid>
                <a:gridCol w="9782176">
                  <a:extLst>
                    <a:ext uri="{9D8B030D-6E8A-4147-A177-3AD203B41FA5}">
                      <a16:colId xmlns:a16="http://schemas.microsoft.com/office/drawing/2014/main" val="1992555182"/>
                    </a:ext>
                  </a:extLst>
                </a:gridCol>
              </a:tblGrid>
              <a:tr h="370840">
                <a:tc>
                  <a:txBody>
                    <a:bodyPr/>
                    <a:lstStyle/>
                    <a:p>
                      <a:pPr marL="627063" indent="-627063" algn="just"/>
                      <a:r>
                        <a:rPr lang="en-US" sz="1800" b="1" dirty="0">
                          <a:solidFill>
                            <a:schemeClr val="tx2"/>
                          </a:solidFill>
                          <a:latin typeface="Arial" panose="020B0604020202020204" pitchFamily="34" charset="0"/>
                          <a:cs typeface="Arial" panose="020B0604020202020204" pitchFamily="34" charset="0"/>
                        </a:rPr>
                        <a:t>Why</a:t>
                      </a:r>
                      <a:r>
                        <a:rPr lang="en-US" sz="1800" b="0" dirty="0">
                          <a:solidFill>
                            <a:schemeClr val="tx2"/>
                          </a:solidFill>
                          <a:latin typeface="Arial" panose="020B0604020202020204" pitchFamily="34" charset="0"/>
                          <a:cs typeface="Arial" panose="020B0604020202020204" pitchFamily="34" charset="0"/>
                        </a:rPr>
                        <a:t>: 	To protect the caregiver from infection with the resident’s harmful germs and to protect the surrounding environment from the spread of harmful germs. </a:t>
                      </a:r>
                    </a:p>
                  </a:txBody>
                  <a:tcPr>
                    <a:solidFill>
                      <a:schemeClr val="bg1"/>
                    </a:solidFill>
                  </a:tcPr>
                </a:tc>
                <a:extLst>
                  <a:ext uri="{0D108BD9-81ED-4DB2-BD59-A6C34878D82A}">
                    <a16:rowId xmlns:a16="http://schemas.microsoft.com/office/drawing/2014/main" val="789649303"/>
                  </a:ext>
                </a:extLst>
              </a:tr>
            </a:tbl>
          </a:graphicData>
        </a:graphic>
      </p:graphicFrame>
    </p:spTree>
    <p:extLst>
      <p:ext uri="{BB962C8B-B14F-4D97-AF65-F5344CB8AC3E}">
        <p14:creationId xmlns:p14="http://schemas.microsoft.com/office/powerpoint/2010/main" val="198198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533400"/>
            <a:ext cx="9782801" cy="4572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2400" b="1" dirty="0">
                <a:solidFill>
                  <a:schemeClr val="tx2"/>
                </a:solidFill>
                <a:latin typeface="Arial" panose="020B0604020202020204" pitchFamily="34" charset="0"/>
                <a:cs typeface="Arial" panose="020B0604020202020204" pitchFamily="34" charset="0"/>
              </a:rPr>
              <a:t>#5 – After Touching the Resident’s Surroundings</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a:xfrm>
            <a:off x="1522412" y="6356351"/>
            <a:ext cx="3974065" cy="365125"/>
          </a:xfrm>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17</a:t>
            </a:fld>
            <a:endParaRPr lang="en-US"/>
          </a:p>
        </p:txBody>
      </p:sp>
      <p:graphicFrame>
        <p:nvGraphicFramePr>
          <p:cNvPr id="6" name="Content Placeholder 5">
            <a:extLst>
              <a:ext uri="{FF2B5EF4-FFF2-40B4-BE49-F238E27FC236}">
                <a16:creationId xmlns:a16="http://schemas.microsoft.com/office/drawing/2014/main" id="{5A886F1F-C0AD-4EF6-B7EB-92D35815FAE1}"/>
              </a:ext>
            </a:extLst>
          </p:cNvPr>
          <p:cNvGraphicFramePr>
            <a:graphicFrameLocks noGrp="1"/>
          </p:cNvGraphicFramePr>
          <p:nvPr>
            <p:ph idx="1"/>
            <p:extLst>
              <p:ext uri="{D42A27DB-BD31-4B8C-83A1-F6EECF244321}">
                <p14:modId xmlns:p14="http://schemas.microsoft.com/office/powerpoint/2010/main" val="371507347"/>
              </p:ext>
            </p:extLst>
          </p:nvPr>
        </p:nvGraphicFramePr>
        <p:xfrm>
          <a:off x="1522412" y="1981200"/>
          <a:ext cx="9782176" cy="4246880"/>
        </p:xfrm>
        <a:graphic>
          <a:graphicData uri="http://schemas.openxmlformats.org/drawingml/2006/table">
            <a:tbl>
              <a:tblPr firstRow="1" bandRow="1">
                <a:tableStyleId>{073A0DAA-6AF3-43AB-8588-CEC1D06C72B9}</a:tableStyleId>
              </a:tblPr>
              <a:tblGrid>
                <a:gridCol w="4891088">
                  <a:extLst>
                    <a:ext uri="{9D8B030D-6E8A-4147-A177-3AD203B41FA5}">
                      <a16:colId xmlns:a16="http://schemas.microsoft.com/office/drawing/2014/main" val="3073302744"/>
                    </a:ext>
                  </a:extLst>
                </a:gridCol>
                <a:gridCol w="4891088">
                  <a:extLst>
                    <a:ext uri="{9D8B030D-6E8A-4147-A177-3AD203B41FA5}">
                      <a16:colId xmlns:a16="http://schemas.microsoft.com/office/drawing/2014/main" val="3733594379"/>
                    </a:ext>
                  </a:extLst>
                </a:gridCol>
              </a:tblGrid>
              <a:tr h="370840">
                <a:tc>
                  <a:txBody>
                    <a:bodyPr/>
                    <a:lstStyle/>
                    <a:p>
                      <a:pPr algn="ctr"/>
                      <a:r>
                        <a:rPr lang="en-US" dirty="0">
                          <a:solidFill>
                            <a:schemeClr val="tx2"/>
                          </a:solidFill>
                          <a:latin typeface="Arial" panose="020B0604020202020204" pitchFamily="34" charset="0"/>
                          <a:cs typeface="Arial" panose="020B0604020202020204" pitchFamily="34" charset="0"/>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sz="1500" dirty="0">
                          <a:solidFill>
                            <a:schemeClr val="tx2"/>
                          </a:solidFill>
                          <a:latin typeface="Arial" panose="020B0604020202020204" pitchFamily="34" charset="0"/>
                          <a:cs typeface="Arial" panose="020B0604020202020204" pitchFamily="34" charset="0"/>
                        </a:rPr>
                        <a:t>Examples of #5 – After Touching Resident’s Surroundings*</a:t>
                      </a:r>
                    </a:p>
                    <a:p>
                      <a:pPr algn="ctr"/>
                      <a:r>
                        <a:rPr lang="en-US" sz="1500" b="0" dirty="0">
                          <a:solidFill>
                            <a:schemeClr val="tx2"/>
                          </a:solidFill>
                          <a:latin typeface="Arial" panose="020B0604020202020204" pitchFamily="34" charset="0"/>
                          <a:cs typeface="Arial" panose="020B0604020202020204" pitchFamily="34" charset="0"/>
                        </a:rPr>
                        <a:t>(*not an all-inclusive listing)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68947746"/>
                  </a:ext>
                </a:extLst>
              </a:tr>
              <a:tr h="370840">
                <a:tc>
                  <a:txBody>
                    <a:bodyPr/>
                    <a:lstStyle/>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Clean your hands after touching any object or furniture when leaving the resident’s surroundings, without having touched the resident.</a:t>
                      </a:r>
                    </a:p>
                    <a:p>
                      <a:pPr algn="just">
                        <a:spcBef>
                          <a:spcPts val="600"/>
                        </a:spcBef>
                        <a:spcAft>
                          <a:spcPts val="600"/>
                        </a:spcAft>
                      </a:pPr>
                      <a:r>
                        <a:rPr lang="en-US" sz="1700" dirty="0">
                          <a:solidFill>
                            <a:schemeClr val="tx2"/>
                          </a:solidFill>
                          <a:latin typeface="Arial" panose="020B0604020202020204" pitchFamily="34" charset="0"/>
                          <a:cs typeface="Arial" panose="020B0604020202020204" pitchFamily="34" charset="0"/>
                        </a:rPr>
                        <a:t>Hand hygiene must be performed in all indications regardless of whether gloves are used or not.</a:t>
                      </a:r>
                    </a:p>
                    <a:p>
                      <a:pPr algn="just">
                        <a:spcBef>
                          <a:spcPts val="600"/>
                        </a:spcBef>
                        <a:spcAft>
                          <a:spcPts val="600"/>
                        </a:spcAft>
                      </a:pPr>
                      <a:endParaRPr lang="en-US" sz="17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touching the resident’s surroundings (e.g., bed, bedside table, chairs, TV remote,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an activity involving physical contact with the resident’s immediate environment (e.g., changing bed linen while resident is out of the bed, holding a bed pan, clearing a bedside table,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a care activity (e.g., adjusting bed, resetting a bed alarm,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touching the resident’s wheelchair, walker, cane, etc.</a:t>
                      </a:r>
                    </a:p>
                    <a:p>
                      <a:pPr marL="174625" indent="-174625" algn="just">
                        <a:spcBef>
                          <a:spcPts val="400"/>
                        </a:spcBef>
                        <a:spcAft>
                          <a:spcPts val="400"/>
                        </a:spcAft>
                        <a:buFont typeface="Arial" panose="020B0604020202020204" pitchFamily="34" charset="0"/>
                        <a:buChar char="•"/>
                      </a:pPr>
                      <a:r>
                        <a:rPr lang="en-US" sz="1500" dirty="0">
                          <a:solidFill>
                            <a:schemeClr val="tx2"/>
                          </a:solidFill>
                          <a:latin typeface="Arial" panose="020B0604020202020204" pitchFamily="34" charset="0"/>
                          <a:cs typeface="Arial" panose="020B0604020202020204" pitchFamily="34" charset="0"/>
                        </a:rPr>
                        <a:t>After other contacts with surfaces or objects (e.g., leaning against a bed, leaning against a nightstand, touching door handles,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2826400"/>
                  </a:ext>
                </a:extLst>
              </a:tr>
            </a:tbl>
          </a:graphicData>
        </a:graphic>
      </p:graphicFrame>
      <p:graphicFrame>
        <p:nvGraphicFramePr>
          <p:cNvPr id="7" name="Table 6">
            <a:extLst>
              <a:ext uri="{FF2B5EF4-FFF2-40B4-BE49-F238E27FC236}">
                <a16:creationId xmlns:a16="http://schemas.microsoft.com/office/drawing/2014/main" id="{88F0EECA-0A80-418E-92B3-1AEE17F9F601}"/>
              </a:ext>
            </a:extLst>
          </p:cNvPr>
          <p:cNvGraphicFramePr>
            <a:graphicFrameLocks noGrp="1"/>
          </p:cNvGraphicFramePr>
          <p:nvPr>
            <p:extLst>
              <p:ext uri="{D42A27DB-BD31-4B8C-83A1-F6EECF244321}">
                <p14:modId xmlns:p14="http://schemas.microsoft.com/office/powerpoint/2010/main" val="1397224543"/>
              </p:ext>
            </p:extLst>
          </p:nvPr>
        </p:nvGraphicFramePr>
        <p:xfrm>
          <a:off x="1446212" y="1188720"/>
          <a:ext cx="9782176" cy="640080"/>
        </p:xfrm>
        <a:graphic>
          <a:graphicData uri="http://schemas.openxmlformats.org/drawingml/2006/table">
            <a:tbl>
              <a:tblPr firstRow="1" bandRow="1">
                <a:tableStyleId>{073A0DAA-6AF3-43AB-8588-CEC1D06C72B9}</a:tableStyleId>
              </a:tblPr>
              <a:tblGrid>
                <a:gridCol w="9782176">
                  <a:extLst>
                    <a:ext uri="{9D8B030D-6E8A-4147-A177-3AD203B41FA5}">
                      <a16:colId xmlns:a16="http://schemas.microsoft.com/office/drawing/2014/main" val="1992555182"/>
                    </a:ext>
                  </a:extLst>
                </a:gridCol>
              </a:tblGrid>
              <a:tr h="370840">
                <a:tc>
                  <a:txBody>
                    <a:bodyPr/>
                    <a:lstStyle/>
                    <a:p>
                      <a:pPr marL="627063" indent="-627063" algn="just"/>
                      <a:r>
                        <a:rPr lang="en-US" sz="1800" b="1" dirty="0">
                          <a:solidFill>
                            <a:schemeClr val="tx2"/>
                          </a:solidFill>
                          <a:latin typeface="Arial" panose="020B0604020202020204" pitchFamily="34" charset="0"/>
                          <a:cs typeface="Arial" panose="020B0604020202020204" pitchFamily="34" charset="0"/>
                        </a:rPr>
                        <a:t>Why</a:t>
                      </a:r>
                      <a:r>
                        <a:rPr lang="en-US" sz="1800" b="0" dirty="0">
                          <a:solidFill>
                            <a:schemeClr val="tx2"/>
                          </a:solidFill>
                          <a:latin typeface="Arial" panose="020B0604020202020204" pitchFamily="34" charset="0"/>
                          <a:cs typeface="Arial" panose="020B0604020202020204" pitchFamily="34" charset="0"/>
                        </a:rPr>
                        <a:t>: 	To protect the caregiver from germs that may be present on surfaces and objects in the resident’s surroundings and to protect the facility from the spread of germs. </a:t>
                      </a:r>
                    </a:p>
                  </a:txBody>
                  <a:tcPr>
                    <a:solidFill>
                      <a:schemeClr val="bg1"/>
                    </a:solidFill>
                  </a:tcPr>
                </a:tc>
                <a:extLst>
                  <a:ext uri="{0D108BD9-81ED-4DB2-BD59-A6C34878D82A}">
                    <a16:rowId xmlns:a16="http://schemas.microsoft.com/office/drawing/2014/main" val="789649303"/>
                  </a:ext>
                </a:extLst>
              </a:tr>
            </a:tbl>
          </a:graphicData>
        </a:graphic>
      </p:graphicFrame>
    </p:spTree>
    <p:extLst>
      <p:ext uri="{BB962C8B-B14F-4D97-AF65-F5344CB8AC3E}">
        <p14:creationId xmlns:p14="http://schemas.microsoft.com/office/powerpoint/2010/main" val="353631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C585-C26D-4229-8293-AB1E0D9D9491}"/>
              </a:ext>
            </a:extLst>
          </p:cNvPr>
          <p:cNvSpPr>
            <a:spLocks noGrp="1"/>
          </p:cNvSpPr>
          <p:nvPr>
            <p:ph type="title"/>
          </p:nvPr>
        </p:nvSpPr>
        <p:spPr>
          <a:xfrm>
            <a:off x="1593436" y="177801"/>
            <a:ext cx="9782801" cy="909026"/>
          </a:xfrm>
        </p:spPr>
        <p:txBody>
          <a:bodyPr>
            <a:normAutofit/>
          </a:bodyPr>
          <a:lstStyle/>
          <a:p>
            <a:pPr algn="ctr"/>
            <a:r>
              <a:rPr lang="en-US" sz="2800" b="1" dirty="0">
                <a:solidFill>
                  <a:schemeClr val="tx2"/>
                </a:solidFill>
                <a:latin typeface="Arial" panose="020B0604020202020204" pitchFamily="34" charset="0"/>
                <a:cs typeface="Arial" panose="020B0604020202020204" pitchFamily="34" charset="0"/>
              </a:rPr>
              <a:t>Review of Hand Washing with Soap &amp; Water</a:t>
            </a:r>
            <a:br>
              <a:rPr lang="en-US" sz="2800" b="1" dirty="0">
                <a:solidFill>
                  <a:schemeClr val="tx2"/>
                </a:solidFill>
                <a:latin typeface="Arial" panose="020B0604020202020204" pitchFamily="34" charset="0"/>
                <a:cs typeface="Arial" panose="020B0604020202020204" pitchFamily="34" charset="0"/>
              </a:rPr>
            </a:br>
            <a:r>
              <a:rPr lang="en-US" sz="2400" b="1" dirty="0">
                <a:solidFill>
                  <a:schemeClr val="tx2"/>
                </a:solidFill>
                <a:latin typeface="Arial" panose="020B0604020202020204" pitchFamily="34" charset="0"/>
                <a:cs typeface="Arial" panose="020B0604020202020204" pitchFamily="34" charset="0"/>
              </a:rPr>
              <a:t>Hand Hygiene Techniques</a:t>
            </a:r>
            <a:endParaRPr lang="en-US" sz="2800" b="1" dirty="0">
              <a:solidFill>
                <a:schemeClr val="tx2"/>
              </a:solidFill>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D1E2EFC9-C94E-47E6-838F-896F7403821B}"/>
              </a:ext>
            </a:extLst>
          </p:cNvPr>
          <p:cNvSpPr>
            <a:spLocks noGrp="1"/>
          </p:cNvSpPr>
          <p:nvPr>
            <p:ph type="ftr" sz="quarter" idx="11"/>
          </p:nvPr>
        </p:nvSpPr>
        <p:spPr/>
        <p:txBody>
          <a:bodyPr/>
          <a:lstStyle/>
          <a:p>
            <a:r>
              <a:rPr lang="en-US"/>
              <a:t>© 2020 - W. H. Heaton</a:t>
            </a:r>
            <a:endParaRPr lang="en-US" dirty="0"/>
          </a:p>
        </p:txBody>
      </p:sp>
      <p:sp>
        <p:nvSpPr>
          <p:cNvPr id="5" name="Slide Number Placeholder 4">
            <a:extLst>
              <a:ext uri="{FF2B5EF4-FFF2-40B4-BE49-F238E27FC236}">
                <a16:creationId xmlns:a16="http://schemas.microsoft.com/office/drawing/2014/main" id="{4E36611A-3633-4FBA-8CD9-A741D64816FD}"/>
              </a:ext>
            </a:extLst>
          </p:cNvPr>
          <p:cNvSpPr>
            <a:spLocks noGrp="1"/>
          </p:cNvSpPr>
          <p:nvPr>
            <p:ph type="sldNum" sz="quarter" idx="12"/>
          </p:nvPr>
        </p:nvSpPr>
        <p:spPr/>
        <p:txBody>
          <a:bodyPr/>
          <a:lstStyle/>
          <a:p>
            <a:fld id="{7DC1BBB0-96F0-4077-A278-0F3FB5C104D3}" type="slidenum">
              <a:rPr lang="en-US" smtClean="0"/>
              <a:t>18</a:t>
            </a:fld>
            <a:endParaRPr lang="en-US"/>
          </a:p>
        </p:txBody>
      </p:sp>
      <p:sp>
        <p:nvSpPr>
          <p:cNvPr id="9" name="Content Placeholder 2">
            <a:extLst>
              <a:ext uri="{FF2B5EF4-FFF2-40B4-BE49-F238E27FC236}">
                <a16:creationId xmlns:a16="http://schemas.microsoft.com/office/drawing/2014/main" id="{2A0B2642-89F9-4780-BA5B-3CA8374D163B}"/>
              </a:ext>
            </a:extLst>
          </p:cNvPr>
          <p:cNvSpPr txBox="1">
            <a:spLocks/>
          </p:cNvSpPr>
          <p:nvPr/>
        </p:nvSpPr>
        <p:spPr>
          <a:xfrm>
            <a:off x="1827212" y="1522168"/>
            <a:ext cx="4572000" cy="4678363"/>
          </a:xfrm>
          <a:prstGeom prst="rect">
            <a:avLst/>
          </a:prstGeom>
        </p:spPr>
        <p:txBody>
          <a:bodyPr vert="horz" lIns="91440" tIns="45720" rIns="91440" bIns="45720" rtlCol="0">
            <a:normAutofit/>
          </a:bodyPr>
          <a:lst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a:lstStyle>
          <a:p>
            <a:pPr marL="457200" indent="-457200" algn="just">
              <a:spcBef>
                <a:spcPts val="600"/>
              </a:spcBef>
              <a:spcAft>
                <a:spcPts val="600"/>
              </a:spcAft>
              <a:buFont typeface="+mj-lt"/>
              <a:buAutoNum type="arabicPeriod"/>
            </a:pPr>
            <a:r>
              <a:rPr lang="en-US" sz="1800" dirty="0">
                <a:solidFill>
                  <a:schemeClr val="tx2"/>
                </a:solidFill>
                <a:latin typeface="Arial" panose="020B0604020202020204" pitchFamily="34" charset="0"/>
                <a:cs typeface="Arial" panose="020B0604020202020204" pitchFamily="34" charset="0"/>
              </a:rPr>
              <a:t>Wet hands with water.</a:t>
            </a:r>
          </a:p>
          <a:p>
            <a:pPr marL="457200" indent="-457200" algn="just">
              <a:spcBef>
                <a:spcPts val="600"/>
              </a:spcBef>
              <a:spcAft>
                <a:spcPts val="600"/>
              </a:spcAft>
              <a:buFont typeface="+mj-lt"/>
              <a:buAutoNum type="arabicPeriod"/>
            </a:pPr>
            <a:r>
              <a:rPr lang="en-US" sz="1800" dirty="0">
                <a:solidFill>
                  <a:schemeClr val="tx2"/>
                </a:solidFill>
                <a:latin typeface="Arial" panose="020B0604020202020204" pitchFamily="34" charset="0"/>
                <a:cs typeface="Arial" panose="020B0604020202020204" pitchFamily="34" charset="0"/>
              </a:rPr>
              <a:t>Apply soap to palm of hand.</a:t>
            </a:r>
          </a:p>
          <a:p>
            <a:pPr marL="457200" indent="-457200" algn="just">
              <a:spcBef>
                <a:spcPts val="600"/>
              </a:spcBef>
              <a:spcAft>
                <a:spcPts val="600"/>
              </a:spcAft>
              <a:buFont typeface="+mj-lt"/>
              <a:buAutoNum type="arabicPeriod"/>
            </a:pPr>
            <a:r>
              <a:rPr lang="en-US" sz="1800" dirty="0">
                <a:solidFill>
                  <a:schemeClr val="tx2"/>
                </a:solidFill>
                <a:latin typeface="Arial" panose="020B0604020202020204" pitchFamily="34" charset="0"/>
                <a:cs typeface="Arial" panose="020B0604020202020204" pitchFamily="34" charset="0"/>
              </a:rPr>
              <a:t>Rub hands together, covering all surfaces for at least 15-20 seconds.</a:t>
            </a:r>
          </a:p>
          <a:p>
            <a:pPr marL="457200" indent="-457200" algn="just">
              <a:spcBef>
                <a:spcPts val="600"/>
              </a:spcBef>
              <a:spcAft>
                <a:spcPts val="600"/>
              </a:spcAft>
              <a:buFont typeface="+mj-lt"/>
              <a:buAutoNum type="arabicPeriod"/>
            </a:pPr>
            <a:r>
              <a:rPr lang="en-US" sz="1800" dirty="0">
                <a:solidFill>
                  <a:schemeClr val="tx2"/>
                </a:solidFill>
                <a:latin typeface="Arial" panose="020B0604020202020204" pitchFamily="34" charset="0"/>
                <a:cs typeface="Arial" panose="020B0604020202020204" pitchFamily="34" charset="0"/>
              </a:rPr>
              <a:t>Rinse hands with water.</a:t>
            </a:r>
          </a:p>
          <a:p>
            <a:pPr marL="457200" indent="-457200" algn="just">
              <a:spcBef>
                <a:spcPts val="600"/>
              </a:spcBef>
              <a:spcAft>
                <a:spcPts val="600"/>
              </a:spcAft>
              <a:buFont typeface="+mj-lt"/>
              <a:buAutoNum type="arabicPeriod"/>
            </a:pPr>
            <a:r>
              <a:rPr lang="en-US" sz="1800" dirty="0">
                <a:solidFill>
                  <a:schemeClr val="tx2"/>
                </a:solidFill>
                <a:latin typeface="Arial" panose="020B0604020202020204" pitchFamily="34" charset="0"/>
                <a:cs typeface="Arial" panose="020B0604020202020204" pitchFamily="34" charset="0"/>
              </a:rPr>
              <a:t>Dry hands with paper towel and use towel to turn off faucet.</a:t>
            </a:r>
          </a:p>
          <a:p>
            <a:pPr lvl="1" algn="just">
              <a:spcAft>
                <a:spcPts val="600"/>
              </a:spcAft>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Paper towel prevents hands from being re-contaminated by faucet handles.</a:t>
            </a:r>
          </a:p>
        </p:txBody>
      </p:sp>
      <p:pic>
        <p:nvPicPr>
          <p:cNvPr id="10" name="Content Placeholder 6" descr="http://www.who.int/gpsc/5may/How_To_HandWash_Poster.pdf" title="WHO Hand Washing Poster">
            <a:hlinkClick r:id="rId3"/>
            <a:extLst>
              <a:ext uri="{FF2B5EF4-FFF2-40B4-BE49-F238E27FC236}">
                <a16:creationId xmlns:a16="http://schemas.microsoft.com/office/drawing/2014/main" id="{AC327BEE-5B68-45DD-A8B2-918740E1DF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1213" y="1295400"/>
            <a:ext cx="4267200" cy="5131900"/>
          </a:xfrm>
          <a:prstGeom prst="rect">
            <a:avLst/>
          </a:prstGeom>
        </p:spPr>
      </p:pic>
    </p:spTree>
    <p:extLst>
      <p:ext uri="{BB962C8B-B14F-4D97-AF65-F5344CB8AC3E}">
        <p14:creationId xmlns:p14="http://schemas.microsoft.com/office/powerpoint/2010/main" val="1093811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C585-C26D-4229-8293-AB1E0D9D9491}"/>
              </a:ext>
            </a:extLst>
          </p:cNvPr>
          <p:cNvSpPr>
            <a:spLocks noGrp="1"/>
          </p:cNvSpPr>
          <p:nvPr>
            <p:ph type="title"/>
          </p:nvPr>
        </p:nvSpPr>
        <p:spPr>
          <a:xfrm>
            <a:off x="1593436" y="177801"/>
            <a:ext cx="9782801" cy="909026"/>
          </a:xfrm>
        </p:spPr>
        <p:txBody>
          <a:bodyPr>
            <a:normAutofit/>
          </a:bodyPr>
          <a:lstStyle/>
          <a:p>
            <a:pPr algn="ctr"/>
            <a:r>
              <a:rPr lang="en-US" sz="2800" b="1" dirty="0">
                <a:solidFill>
                  <a:schemeClr val="tx2"/>
                </a:solidFill>
                <a:latin typeface="Arial" panose="020B0604020202020204" pitchFamily="34" charset="0"/>
                <a:cs typeface="Arial" panose="020B0604020202020204" pitchFamily="34" charset="0"/>
              </a:rPr>
              <a:t>Review of Alcohol-Based </a:t>
            </a:r>
            <a:r>
              <a:rPr lang="en-US" sz="2800" b="1" dirty="0" err="1">
                <a:solidFill>
                  <a:schemeClr val="tx2"/>
                </a:solidFill>
                <a:latin typeface="Arial" panose="020B0604020202020204" pitchFamily="34" charset="0"/>
                <a:cs typeface="Arial" panose="020B0604020202020204" pitchFamily="34" charset="0"/>
              </a:rPr>
              <a:t>Handrub</a:t>
            </a:r>
            <a:br>
              <a:rPr lang="en-US" sz="2800" b="1" dirty="0">
                <a:solidFill>
                  <a:schemeClr val="tx2"/>
                </a:solidFill>
                <a:latin typeface="Arial" panose="020B0604020202020204" pitchFamily="34" charset="0"/>
                <a:cs typeface="Arial" panose="020B0604020202020204" pitchFamily="34" charset="0"/>
              </a:rPr>
            </a:br>
            <a:r>
              <a:rPr lang="en-US" sz="2400" b="1" dirty="0">
                <a:solidFill>
                  <a:schemeClr val="tx2"/>
                </a:solidFill>
                <a:latin typeface="Arial" panose="020B0604020202020204" pitchFamily="34" charset="0"/>
                <a:cs typeface="Arial" panose="020B0604020202020204" pitchFamily="34" charset="0"/>
              </a:rPr>
              <a:t>Hand Hygiene Techniques</a:t>
            </a:r>
            <a:endParaRPr lang="en-US" sz="2800" b="1" dirty="0">
              <a:solidFill>
                <a:schemeClr val="tx2"/>
              </a:solidFill>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D1E2EFC9-C94E-47E6-838F-896F7403821B}"/>
              </a:ext>
            </a:extLst>
          </p:cNvPr>
          <p:cNvSpPr>
            <a:spLocks noGrp="1"/>
          </p:cNvSpPr>
          <p:nvPr>
            <p:ph type="ftr" sz="quarter" idx="11"/>
          </p:nvPr>
        </p:nvSpPr>
        <p:spPr/>
        <p:txBody>
          <a:bodyPr/>
          <a:lstStyle/>
          <a:p>
            <a:r>
              <a:rPr lang="en-US"/>
              <a:t>© 2020 - W. H. Heaton</a:t>
            </a:r>
            <a:endParaRPr lang="en-US" dirty="0"/>
          </a:p>
        </p:txBody>
      </p:sp>
      <p:sp>
        <p:nvSpPr>
          <p:cNvPr id="5" name="Slide Number Placeholder 4">
            <a:extLst>
              <a:ext uri="{FF2B5EF4-FFF2-40B4-BE49-F238E27FC236}">
                <a16:creationId xmlns:a16="http://schemas.microsoft.com/office/drawing/2014/main" id="{4E36611A-3633-4FBA-8CD9-A741D64816FD}"/>
              </a:ext>
            </a:extLst>
          </p:cNvPr>
          <p:cNvSpPr>
            <a:spLocks noGrp="1"/>
          </p:cNvSpPr>
          <p:nvPr>
            <p:ph type="sldNum" sz="quarter" idx="12"/>
          </p:nvPr>
        </p:nvSpPr>
        <p:spPr/>
        <p:txBody>
          <a:bodyPr/>
          <a:lstStyle/>
          <a:p>
            <a:fld id="{7DC1BBB0-96F0-4077-A278-0F3FB5C104D3}" type="slidenum">
              <a:rPr lang="en-US" smtClean="0"/>
              <a:t>19</a:t>
            </a:fld>
            <a:endParaRPr lang="en-US" dirty="0"/>
          </a:p>
        </p:txBody>
      </p:sp>
      <p:sp>
        <p:nvSpPr>
          <p:cNvPr id="6" name="Content Placeholder 5">
            <a:extLst>
              <a:ext uri="{FF2B5EF4-FFF2-40B4-BE49-F238E27FC236}">
                <a16:creationId xmlns:a16="http://schemas.microsoft.com/office/drawing/2014/main" id="{F1D020DB-48E2-4375-90B3-6A5BE3CAA9D4}"/>
              </a:ext>
            </a:extLst>
          </p:cNvPr>
          <p:cNvSpPr>
            <a:spLocks noGrp="1"/>
          </p:cNvSpPr>
          <p:nvPr>
            <p:ph sz="half" idx="1"/>
          </p:nvPr>
        </p:nvSpPr>
        <p:spPr>
          <a:xfrm>
            <a:off x="1593436" y="1371600"/>
            <a:ext cx="4881976" cy="3886200"/>
          </a:xfrm>
        </p:spPr>
        <p:txBody>
          <a:bodyPr>
            <a:normAutofit/>
          </a:bodyPr>
          <a:lstStyle/>
          <a:p>
            <a:pPr marL="339725" indent="-339725" algn="just">
              <a:spcBef>
                <a:spcPts val="0"/>
              </a:spcBef>
              <a:spcAft>
                <a:spcPts val="2400"/>
              </a:spcAft>
              <a:buFont typeface="+mj-lt"/>
              <a:buAutoNum type="arabicPeriod"/>
            </a:pPr>
            <a:r>
              <a:rPr lang="en-US" sz="2000" dirty="0">
                <a:solidFill>
                  <a:schemeClr val="tx2"/>
                </a:solidFill>
                <a:latin typeface="Arial" panose="020B0604020202020204" pitchFamily="34" charset="0"/>
                <a:cs typeface="Arial" panose="020B0604020202020204" pitchFamily="34" charset="0"/>
              </a:rPr>
              <a:t>Apply hand rub to palm of hand.</a:t>
            </a:r>
          </a:p>
          <a:p>
            <a:pPr marL="339725" indent="-339725" algn="just">
              <a:spcBef>
                <a:spcPts val="0"/>
              </a:spcBef>
              <a:spcAft>
                <a:spcPts val="2400"/>
              </a:spcAft>
              <a:buFont typeface="+mj-lt"/>
              <a:buAutoNum type="arabicPeriod"/>
            </a:pPr>
            <a:r>
              <a:rPr lang="en-US" sz="2000" dirty="0">
                <a:solidFill>
                  <a:schemeClr val="tx2"/>
                </a:solidFill>
                <a:latin typeface="Arial" panose="020B0604020202020204" pitchFamily="34" charset="0"/>
                <a:cs typeface="Arial" panose="020B0604020202020204" pitchFamily="34" charset="0"/>
              </a:rPr>
              <a:t>Rub hands together, covering all surfaces.</a:t>
            </a:r>
          </a:p>
          <a:p>
            <a:pPr marL="339725" indent="-339725" algn="just">
              <a:spcBef>
                <a:spcPts val="0"/>
              </a:spcBef>
              <a:spcAft>
                <a:spcPts val="2400"/>
              </a:spcAft>
              <a:buFont typeface="+mj-lt"/>
              <a:buAutoNum type="arabicPeriod"/>
            </a:pPr>
            <a:r>
              <a:rPr lang="en-US" sz="2000" dirty="0">
                <a:solidFill>
                  <a:schemeClr val="tx2"/>
                </a:solidFill>
                <a:latin typeface="Arial" panose="020B0604020202020204" pitchFamily="34" charset="0"/>
                <a:cs typeface="Arial" panose="020B0604020202020204" pitchFamily="34" charset="0"/>
              </a:rPr>
              <a:t>Focus on thumbs, tips of fingers, and under fingernails.</a:t>
            </a:r>
          </a:p>
          <a:p>
            <a:pPr marL="339725" indent="-339725" algn="just">
              <a:spcBef>
                <a:spcPts val="0"/>
              </a:spcBef>
              <a:spcAft>
                <a:spcPts val="1200"/>
              </a:spcAft>
              <a:buFont typeface="+mj-lt"/>
              <a:buAutoNum type="arabicPeriod"/>
            </a:pPr>
            <a:r>
              <a:rPr lang="en-US" sz="2000" dirty="0">
                <a:solidFill>
                  <a:schemeClr val="tx2"/>
                </a:solidFill>
                <a:latin typeface="Arial" panose="020B0604020202020204" pitchFamily="34" charset="0"/>
                <a:cs typeface="Arial" panose="020B0604020202020204" pitchFamily="34" charset="0"/>
              </a:rPr>
              <a:t>Hands are clean when dry.</a:t>
            </a:r>
          </a:p>
          <a:p>
            <a:pPr marL="687388" lvl="1" indent="-339725" algn="just">
              <a:spcBef>
                <a:spcPts val="0"/>
              </a:spcBef>
              <a:spcAft>
                <a:spcPts val="1200"/>
              </a:spcAft>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Usually takes about 15-20 seconds; follow manufacturer’s guidance.</a:t>
            </a:r>
          </a:p>
        </p:txBody>
      </p:sp>
      <p:pic>
        <p:nvPicPr>
          <p:cNvPr id="7" name="Content Placeholder 6" descr="http://www.who.int/gpsc/5may/How_To_HandRub_Poster.pdf" title="WHO Hand Rub Poster">
            <a:hlinkClick r:id="rId3"/>
            <a:extLst>
              <a:ext uri="{FF2B5EF4-FFF2-40B4-BE49-F238E27FC236}">
                <a16:creationId xmlns:a16="http://schemas.microsoft.com/office/drawing/2014/main" id="{D101FC62-5E86-4F3F-B749-43D2532C25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1978" y="1189037"/>
            <a:ext cx="4197834" cy="5167313"/>
          </a:xfrm>
          <a:prstGeom prst="rect">
            <a:avLst/>
          </a:prstGeom>
        </p:spPr>
      </p:pic>
    </p:spTree>
    <p:extLst>
      <p:ext uri="{BB962C8B-B14F-4D97-AF65-F5344CB8AC3E}">
        <p14:creationId xmlns:p14="http://schemas.microsoft.com/office/powerpoint/2010/main" val="145974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3436" y="501649"/>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en-US" b="1" dirty="0">
                <a:solidFill>
                  <a:schemeClr val="tx2"/>
                </a:solidFill>
                <a:latin typeface="Arial" panose="020B0604020202020204" pitchFamily="34" charset="0"/>
                <a:cs typeface="Arial" panose="020B0604020202020204" pitchFamily="34" charset="0"/>
              </a:rPr>
              <a:t>Session Objectives</a:t>
            </a:r>
          </a:p>
        </p:txBody>
      </p:sp>
      <p:sp>
        <p:nvSpPr>
          <p:cNvPr id="14" name="Content Placeholder 13"/>
          <p:cNvSpPr>
            <a:spLocks noGrp="1"/>
          </p:cNvSpPr>
          <p:nvPr>
            <p:ph idx="1"/>
          </p:nvPr>
        </p:nvSpPr>
        <p:spPr>
          <a:xfrm>
            <a:off x="1593436" y="1676400"/>
            <a:ext cx="9782801" cy="4495800"/>
          </a:xfrm>
        </p:spPr>
        <p:txBody>
          <a:bodyPr>
            <a:normAutofit/>
          </a:bodyPr>
          <a:lstStyle/>
          <a:p>
            <a:pPr marL="0" indent="0">
              <a:spcBef>
                <a:spcPts val="1200"/>
              </a:spcBef>
              <a:spcAft>
                <a:spcPts val="1200"/>
              </a:spcAft>
              <a:buNone/>
            </a:pPr>
            <a:r>
              <a:rPr lang="en-US" sz="2400" dirty="0">
                <a:solidFill>
                  <a:schemeClr val="tx2"/>
                </a:solidFill>
                <a:latin typeface="Arial" panose="020B0604020202020204" pitchFamily="34" charset="0"/>
                <a:cs typeface="Arial" panose="020B0604020202020204" pitchFamily="34" charset="0"/>
              </a:rPr>
              <a:t>Upon completion of this training session, you should be able to:</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Define </a:t>
            </a:r>
            <a:r>
              <a:rPr lang="en-US" sz="2000" b="1" i="1" dirty="0">
                <a:solidFill>
                  <a:schemeClr val="tx2"/>
                </a:solidFill>
                <a:latin typeface="Arial" panose="020B0604020202020204" pitchFamily="34" charset="0"/>
                <a:cs typeface="Arial" panose="020B0604020202020204" pitchFamily="34" charset="0"/>
              </a:rPr>
              <a:t>hand hygiene practices</a:t>
            </a:r>
            <a:r>
              <a:rPr lang="en-US" sz="2000" dirty="0">
                <a:solidFill>
                  <a:schemeClr val="tx2"/>
                </a:solidFill>
                <a:latin typeface="Arial" panose="020B0604020202020204" pitchFamily="34" charset="0"/>
                <a:cs typeface="Arial" panose="020B0604020202020204" pitchFamily="34" charset="0"/>
              </a:rPr>
              <a:t>.</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the </a:t>
            </a:r>
            <a:r>
              <a:rPr lang="en-US" sz="2000" b="1" dirty="0">
                <a:solidFill>
                  <a:schemeClr val="tx2"/>
                </a:solidFill>
                <a:latin typeface="Arial" panose="020B0604020202020204" pitchFamily="34" charset="0"/>
                <a:cs typeface="Arial" panose="020B0604020202020204" pitchFamily="34" charset="0"/>
              </a:rPr>
              <a:t>importance</a:t>
            </a:r>
            <a:r>
              <a:rPr lang="en-US" sz="2000" dirty="0">
                <a:solidFill>
                  <a:schemeClr val="tx2"/>
                </a:solidFill>
                <a:latin typeface="Arial" panose="020B0604020202020204" pitchFamily="34" charset="0"/>
                <a:cs typeface="Arial" panose="020B0604020202020204" pitchFamily="34" charset="0"/>
              </a:rPr>
              <a:t> of hand hygiene.</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a:t>
            </a:r>
            <a:r>
              <a:rPr lang="en-US" sz="2000" b="1" dirty="0">
                <a:solidFill>
                  <a:schemeClr val="tx2"/>
                </a:solidFill>
                <a:latin typeface="Arial" panose="020B0604020202020204" pitchFamily="34" charset="0"/>
                <a:cs typeface="Arial" panose="020B0604020202020204" pitchFamily="34" charset="0"/>
              </a:rPr>
              <a:t>reasons</a:t>
            </a:r>
            <a:r>
              <a:rPr lang="en-US" sz="2000" dirty="0">
                <a:solidFill>
                  <a:schemeClr val="tx2"/>
                </a:solidFill>
                <a:latin typeface="Arial" panose="020B0604020202020204" pitchFamily="34" charset="0"/>
                <a:cs typeface="Arial" panose="020B0604020202020204" pitchFamily="34" charset="0"/>
              </a:rPr>
              <a:t> staff give for not performing hand hygiene practices.</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Provide </a:t>
            </a:r>
            <a:r>
              <a:rPr lang="en-US" sz="2000" b="1" dirty="0">
                <a:solidFill>
                  <a:schemeClr val="tx2"/>
                </a:solidFill>
                <a:latin typeface="Arial" panose="020B0604020202020204" pitchFamily="34" charset="0"/>
                <a:cs typeface="Arial" panose="020B0604020202020204" pitchFamily="34" charset="0"/>
              </a:rPr>
              <a:t>examples</a:t>
            </a:r>
            <a:r>
              <a:rPr lang="en-US" sz="2000" dirty="0">
                <a:solidFill>
                  <a:schemeClr val="tx2"/>
                </a:solidFill>
                <a:latin typeface="Arial" panose="020B0604020202020204" pitchFamily="34" charset="0"/>
                <a:cs typeface="Arial" panose="020B0604020202020204" pitchFamily="34" charset="0"/>
              </a:rPr>
              <a:t> of when hands should be washed with soap and water.</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a:t>
            </a:r>
            <a:r>
              <a:rPr lang="en-US" sz="2000" b="1" dirty="0">
                <a:solidFill>
                  <a:schemeClr val="tx2"/>
                </a:solidFill>
                <a:latin typeface="Arial" panose="020B0604020202020204" pitchFamily="34" charset="0"/>
                <a:cs typeface="Arial" panose="020B0604020202020204" pitchFamily="34" charset="0"/>
              </a:rPr>
              <a:t>why</a:t>
            </a:r>
            <a:r>
              <a:rPr lang="en-US" sz="2000" dirty="0">
                <a:solidFill>
                  <a:schemeClr val="tx2"/>
                </a:solidFill>
                <a:latin typeface="Arial" panose="020B0604020202020204" pitchFamily="34" charset="0"/>
                <a:cs typeface="Arial" panose="020B0604020202020204" pitchFamily="34" charset="0"/>
              </a:rPr>
              <a:t> “jewelry” should </a:t>
            </a:r>
            <a:r>
              <a:rPr lang="en-US" sz="2000" b="1" dirty="0">
                <a:solidFill>
                  <a:schemeClr val="tx2"/>
                </a:solidFill>
                <a:latin typeface="Arial" panose="020B0604020202020204" pitchFamily="34" charset="0"/>
                <a:cs typeface="Arial" panose="020B0604020202020204" pitchFamily="34" charset="0"/>
              </a:rPr>
              <a:t>not</a:t>
            </a:r>
            <a:r>
              <a:rPr lang="en-US" sz="2000" dirty="0">
                <a:solidFill>
                  <a:schemeClr val="tx2"/>
                </a:solidFill>
                <a:latin typeface="Arial" panose="020B0604020202020204" pitchFamily="34" charset="0"/>
                <a:cs typeface="Arial" panose="020B0604020202020204" pitchFamily="34" charset="0"/>
              </a:rPr>
              <a:t> be worn when providing care to residents.</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the </a:t>
            </a:r>
            <a:r>
              <a:rPr lang="en-US" sz="2000" b="1" dirty="0">
                <a:solidFill>
                  <a:schemeClr val="tx2"/>
                </a:solidFill>
                <a:latin typeface="Arial" panose="020B0604020202020204" pitchFamily="34" charset="0"/>
                <a:cs typeface="Arial" panose="020B0604020202020204" pitchFamily="34" charset="0"/>
              </a:rPr>
              <a:t>relationship</a:t>
            </a:r>
            <a:r>
              <a:rPr lang="en-US" sz="2000" dirty="0">
                <a:solidFill>
                  <a:schemeClr val="tx2"/>
                </a:solidFill>
                <a:latin typeface="Arial" panose="020B0604020202020204" pitchFamily="34" charset="0"/>
                <a:cs typeface="Arial" panose="020B0604020202020204" pitchFamily="34" charset="0"/>
              </a:rPr>
              <a:t> between gloving and hand hygiene.</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a:t>
            </a:r>
            <a:r>
              <a:rPr lang="en-US" sz="2000" b="1" dirty="0">
                <a:solidFill>
                  <a:schemeClr val="tx2"/>
                </a:solidFill>
                <a:latin typeface="Arial" panose="020B0604020202020204" pitchFamily="34" charset="0"/>
                <a:cs typeface="Arial" panose="020B0604020202020204" pitchFamily="34" charset="0"/>
              </a:rPr>
              <a:t>when</a:t>
            </a:r>
            <a:r>
              <a:rPr lang="en-US" sz="2000" dirty="0">
                <a:solidFill>
                  <a:schemeClr val="tx2"/>
                </a:solidFill>
                <a:latin typeface="Arial" panose="020B0604020202020204" pitchFamily="34" charset="0"/>
                <a:cs typeface="Arial" panose="020B0604020202020204" pitchFamily="34" charset="0"/>
              </a:rPr>
              <a:t> gloves should be used.</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Identify and provide </a:t>
            </a:r>
            <a:r>
              <a:rPr lang="en-US" sz="2000" b="1" dirty="0">
                <a:solidFill>
                  <a:schemeClr val="tx2"/>
                </a:solidFill>
                <a:latin typeface="Arial" panose="020B0604020202020204" pitchFamily="34" charset="0"/>
                <a:cs typeface="Arial" panose="020B0604020202020204" pitchFamily="34" charset="0"/>
              </a:rPr>
              <a:t>examples</a:t>
            </a:r>
            <a:r>
              <a:rPr lang="en-US" sz="2000" dirty="0">
                <a:solidFill>
                  <a:schemeClr val="tx2"/>
                </a:solidFill>
                <a:latin typeface="Arial" panose="020B0604020202020204" pitchFamily="34" charset="0"/>
                <a:cs typeface="Arial" panose="020B0604020202020204" pitchFamily="34" charset="0"/>
              </a:rPr>
              <a:t> of the </a:t>
            </a:r>
            <a:r>
              <a:rPr lang="en-US" sz="2000" b="1" dirty="0">
                <a:solidFill>
                  <a:schemeClr val="tx2"/>
                </a:solidFill>
                <a:latin typeface="Arial" panose="020B0604020202020204" pitchFamily="34" charset="0"/>
                <a:cs typeface="Arial" panose="020B0604020202020204" pitchFamily="34" charset="0"/>
              </a:rPr>
              <a:t>5 moments </a:t>
            </a:r>
            <a:r>
              <a:rPr lang="en-US" sz="2000" dirty="0">
                <a:solidFill>
                  <a:schemeClr val="tx2"/>
                </a:solidFill>
                <a:latin typeface="Arial" panose="020B0604020202020204" pitchFamily="34" charset="0"/>
                <a:cs typeface="Arial" panose="020B0604020202020204" pitchFamily="34" charset="0"/>
              </a:rPr>
              <a:t>when hand hygiene must be performed.</a:t>
            </a:r>
          </a:p>
          <a:p>
            <a:pPr marL="687388" indent="-461963">
              <a:lnSpc>
                <a:spcPct val="100000"/>
              </a:lnSpc>
              <a:spcBef>
                <a:spcPts val="400"/>
              </a:spcBef>
              <a:spcAft>
                <a:spcPts val="400"/>
              </a:spcAft>
              <a:buFont typeface="Wingdings" panose="05000000000000000000" pitchFamily="2" charset="2"/>
              <a:buChar char="q"/>
            </a:pPr>
            <a:r>
              <a:rPr lang="en-US" sz="2000" dirty="0">
                <a:solidFill>
                  <a:schemeClr val="tx2"/>
                </a:solidFill>
                <a:latin typeface="Arial" panose="020B0604020202020204" pitchFamily="34" charset="0"/>
                <a:cs typeface="Arial" panose="020B0604020202020204" pitchFamily="34" charset="0"/>
              </a:rPr>
              <a:t>Discuss and review the facility’s Hand Hygiene Policies and Procedures.</a:t>
            </a: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2</a:t>
            </a:fld>
            <a:endParaRPr lang="en-US"/>
          </a:p>
        </p:txBody>
      </p:sp>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446212" y="2933700"/>
            <a:ext cx="9782801" cy="990600"/>
          </a:xfrm>
        </p:spPr>
        <p:txBody>
          <a:bodyPr>
            <a:normAutofit/>
          </a:bodyPr>
          <a:lstStyle/>
          <a:p>
            <a:pPr marL="0" indent="0" algn="ctr">
              <a:lnSpc>
                <a:spcPct val="100000"/>
              </a:lnSpc>
              <a:spcBef>
                <a:spcPts val="1200"/>
              </a:spcBef>
              <a:spcAft>
                <a:spcPts val="1200"/>
              </a:spcAft>
              <a:buSzPct val="92000"/>
              <a:buNone/>
            </a:pPr>
            <a:r>
              <a:rPr lang="en-US" sz="4000" b="1" dirty="0">
                <a:solidFill>
                  <a:schemeClr val="tx2"/>
                </a:solidFill>
                <a:latin typeface="Arial" panose="020B0604020202020204" pitchFamily="34" charset="0"/>
                <a:cs typeface="Arial" panose="020B0604020202020204" pitchFamily="34" charset="0"/>
              </a:rPr>
              <a:t>Question and Answer Session</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20</a:t>
            </a:fld>
            <a:endParaRPr lang="en-US" dirty="0"/>
          </a:p>
        </p:txBody>
      </p:sp>
    </p:spTree>
    <p:extLst>
      <p:ext uri="{BB962C8B-B14F-4D97-AF65-F5344CB8AC3E}">
        <p14:creationId xmlns:p14="http://schemas.microsoft.com/office/powerpoint/2010/main" val="187945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3435" y="518614"/>
            <a:ext cx="9782801" cy="6858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en-US" b="1" dirty="0">
                <a:solidFill>
                  <a:schemeClr val="tx2"/>
                </a:solidFill>
                <a:latin typeface="Arial" panose="020B0604020202020204" pitchFamily="34" charset="0"/>
                <a:cs typeface="Arial" panose="020B0604020202020204" pitchFamily="34" charset="0"/>
              </a:rPr>
              <a:t>Definitions</a:t>
            </a:r>
          </a:p>
        </p:txBody>
      </p:sp>
      <p:sp>
        <p:nvSpPr>
          <p:cNvPr id="14" name="Content Placeholder 13"/>
          <p:cNvSpPr>
            <a:spLocks noGrp="1"/>
          </p:cNvSpPr>
          <p:nvPr>
            <p:ph idx="1"/>
          </p:nvPr>
        </p:nvSpPr>
        <p:spPr>
          <a:xfrm>
            <a:off x="1593436" y="1905000"/>
            <a:ext cx="9782801" cy="4191000"/>
          </a:xfrm>
        </p:spPr>
        <p:txBody>
          <a:bodyPr/>
          <a:lstStyle/>
          <a:p>
            <a:pPr marL="461963" indent="-461963" algn="just">
              <a:lnSpc>
                <a:spcPct val="100000"/>
              </a:lnSpc>
              <a:spcBef>
                <a:spcPts val="1200"/>
              </a:spcBef>
              <a:spcAft>
                <a:spcPts val="1200"/>
              </a:spcAft>
              <a:buSzPct val="92000"/>
              <a:buFont typeface="Wingdings" panose="05000000000000000000" pitchFamily="2" charset="2"/>
              <a:buChar char="q"/>
            </a:pPr>
            <a:r>
              <a:rPr lang="en-US" sz="2400" b="1" dirty="0">
                <a:solidFill>
                  <a:schemeClr val="tx2"/>
                </a:solidFill>
                <a:latin typeface="Arial" panose="020B0604020202020204" pitchFamily="34" charset="0"/>
                <a:cs typeface="Arial" panose="020B0604020202020204" pitchFamily="34" charset="0"/>
              </a:rPr>
              <a:t>“Hand Hygiene” </a:t>
            </a:r>
            <a:r>
              <a:rPr lang="en-US" sz="2400" dirty="0">
                <a:solidFill>
                  <a:schemeClr val="tx2"/>
                </a:solidFill>
                <a:latin typeface="Arial" panose="020B0604020202020204" pitchFamily="34" charset="0"/>
                <a:cs typeface="Arial" panose="020B0604020202020204" pitchFamily="34" charset="0"/>
              </a:rPr>
              <a:t>is a </a:t>
            </a:r>
            <a:r>
              <a:rPr lang="en-US" sz="2400" i="1" u="sng" dirty="0">
                <a:solidFill>
                  <a:schemeClr val="tx2"/>
                </a:solidFill>
                <a:latin typeface="Arial" panose="020B0604020202020204" pitchFamily="34" charset="0"/>
                <a:cs typeface="Arial" panose="020B0604020202020204" pitchFamily="34" charset="0"/>
              </a:rPr>
              <a:t>general</a:t>
            </a:r>
            <a:r>
              <a:rPr lang="en-US" sz="2400" dirty="0">
                <a:solidFill>
                  <a:schemeClr val="tx2"/>
                </a:solidFill>
                <a:latin typeface="Arial" panose="020B0604020202020204" pitchFamily="34" charset="0"/>
                <a:cs typeface="Arial" panose="020B0604020202020204" pitchFamily="34" charset="0"/>
              </a:rPr>
              <a:t> term that applies to hand washing with soap and water, or the use of a waterless alcohol-based antiseptic </a:t>
            </a:r>
            <a:r>
              <a:rPr lang="en-US" sz="2400" dirty="0" err="1">
                <a:solidFill>
                  <a:schemeClr val="tx2"/>
                </a:solidFill>
                <a:latin typeface="Arial" panose="020B0604020202020204" pitchFamily="34" charset="0"/>
                <a:cs typeface="Arial" panose="020B0604020202020204" pitchFamily="34" charset="0"/>
              </a:rPr>
              <a:t>handrub</a:t>
            </a:r>
            <a:r>
              <a:rPr lang="en-US" sz="2400" dirty="0">
                <a:solidFill>
                  <a:schemeClr val="tx2"/>
                </a:solidFill>
                <a:latin typeface="Arial" panose="020B0604020202020204" pitchFamily="34" charset="0"/>
                <a:cs typeface="Arial" panose="020B0604020202020204" pitchFamily="34" charset="0"/>
              </a:rPr>
              <a:t> (ABHR).</a:t>
            </a:r>
          </a:p>
          <a:p>
            <a:pPr marL="461963" indent="-461963" algn="just">
              <a:lnSpc>
                <a:spcPct val="100000"/>
              </a:lnSpc>
              <a:spcBef>
                <a:spcPts val="1200"/>
              </a:spcBef>
              <a:spcAft>
                <a:spcPts val="1200"/>
              </a:spcAft>
              <a:buSzPct val="92000"/>
              <a:buFont typeface="Wingdings" panose="05000000000000000000" pitchFamily="2" charset="2"/>
              <a:buChar char="q"/>
            </a:pPr>
            <a:r>
              <a:rPr lang="en-US" sz="2400" b="1" dirty="0">
                <a:solidFill>
                  <a:schemeClr val="tx2"/>
                </a:solidFill>
                <a:latin typeface="Arial" panose="020B0604020202020204" pitchFamily="34" charset="0"/>
                <a:cs typeface="Arial" panose="020B0604020202020204" pitchFamily="34" charset="0"/>
              </a:rPr>
              <a:t>“Hand Washing” </a:t>
            </a:r>
            <a:r>
              <a:rPr lang="en-US" sz="2400" dirty="0">
                <a:solidFill>
                  <a:schemeClr val="tx2"/>
                </a:solidFill>
                <a:latin typeface="Arial" panose="020B0604020202020204" pitchFamily="34" charset="0"/>
                <a:cs typeface="Arial" panose="020B0604020202020204" pitchFamily="34" charset="0"/>
              </a:rPr>
              <a:t>is </a:t>
            </a:r>
            <a:r>
              <a:rPr lang="en-US" sz="2400" i="1" u="sng" dirty="0">
                <a:solidFill>
                  <a:schemeClr val="tx2"/>
                </a:solidFill>
                <a:latin typeface="Arial" panose="020B0604020202020204" pitchFamily="34" charset="0"/>
                <a:cs typeface="Arial" panose="020B0604020202020204" pitchFamily="34" charset="0"/>
              </a:rPr>
              <a:t>defined</a:t>
            </a:r>
            <a:r>
              <a:rPr lang="en-US" sz="2400" dirty="0">
                <a:solidFill>
                  <a:schemeClr val="tx2"/>
                </a:solidFill>
                <a:latin typeface="Arial" panose="020B0604020202020204" pitchFamily="34" charset="0"/>
                <a:cs typeface="Arial" panose="020B0604020202020204" pitchFamily="34" charset="0"/>
              </a:rPr>
              <a:t> as the vigorous, brief rubbing together of all surfaces of hands with soap and water, followed by rinsing under a stream of water.</a:t>
            </a:r>
          </a:p>
          <a:p>
            <a:pPr marL="461963" indent="-461963" algn="just">
              <a:lnSpc>
                <a:spcPct val="100000"/>
              </a:lnSpc>
              <a:spcBef>
                <a:spcPts val="1200"/>
              </a:spcBef>
              <a:spcAft>
                <a:spcPts val="1200"/>
              </a:spcAft>
              <a:buSzPct val="92000"/>
              <a:buFont typeface="Wingdings" panose="05000000000000000000" pitchFamily="2" charset="2"/>
              <a:buChar char="q"/>
            </a:pPr>
            <a:r>
              <a:rPr lang="en-US" sz="2400" b="1" dirty="0">
                <a:solidFill>
                  <a:schemeClr val="tx2"/>
                </a:solidFill>
                <a:latin typeface="Arial" panose="020B0604020202020204" pitchFamily="34" charset="0"/>
                <a:cs typeface="Arial" panose="020B0604020202020204" pitchFamily="34" charset="0"/>
              </a:rPr>
              <a:t>“Alcohol-Based </a:t>
            </a:r>
            <a:r>
              <a:rPr lang="en-US" sz="2400" b="1" dirty="0" err="1">
                <a:solidFill>
                  <a:schemeClr val="tx2"/>
                </a:solidFill>
                <a:latin typeface="Arial" panose="020B0604020202020204" pitchFamily="34" charset="0"/>
                <a:cs typeface="Arial" panose="020B0604020202020204" pitchFamily="34" charset="0"/>
              </a:rPr>
              <a:t>Handrub</a:t>
            </a:r>
            <a:r>
              <a:rPr lang="en-US" sz="2400" b="1" dirty="0">
                <a:solidFill>
                  <a:schemeClr val="tx2"/>
                </a:solidFill>
                <a:latin typeface="Arial" panose="020B0604020202020204" pitchFamily="34" charset="0"/>
                <a:cs typeface="Arial" panose="020B0604020202020204" pitchFamily="34" charset="0"/>
              </a:rPr>
              <a:t> (ABHR)” </a:t>
            </a:r>
            <a:r>
              <a:rPr lang="en-US" sz="2400" dirty="0">
                <a:solidFill>
                  <a:schemeClr val="tx2"/>
                </a:solidFill>
                <a:latin typeface="Arial" panose="020B0604020202020204" pitchFamily="34" charset="0"/>
                <a:cs typeface="Arial" panose="020B0604020202020204" pitchFamily="34" charset="0"/>
              </a:rPr>
              <a:t>is defined as rubbing the hands with an alcohol-containing preparation (liquid, gel, or foam) containing at </a:t>
            </a:r>
            <a:r>
              <a:rPr lang="en-US" sz="2400" u="sng" dirty="0">
                <a:solidFill>
                  <a:schemeClr val="tx2"/>
                </a:solidFill>
                <a:latin typeface="Arial" panose="020B0604020202020204" pitchFamily="34" charset="0"/>
                <a:cs typeface="Arial" panose="020B0604020202020204" pitchFamily="34" charset="0"/>
              </a:rPr>
              <a:t>least</a:t>
            </a:r>
            <a:r>
              <a:rPr lang="en-US" sz="2400" dirty="0">
                <a:solidFill>
                  <a:schemeClr val="tx2"/>
                </a:solidFill>
                <a:latin typeface="Arial" panose="020B0604020202020204" pitchFamily="34" charset="0"/>
                <a:cs typeface="Arial" panose="020B0604020202020204" pitchFamily="34" charset="0"/>
              </a:rPr>
              <a:t> 60% alcohol. </a:t>
            </a: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3</a:t>
            </a:fld>
            <a:endParaRPr lang="en-US"/>
          </a:p>
        </p:txBody>
      </p:sp>
    </p:spTree>
    <p:extLst>
      <p:ext uri="{BB962C8B-B14F-4D97-AF65-F5344CB8AC3E}">
        <p14:creationId xmlns:p14="http://schemas.microsoft.com/office/powerpoint/2010/main" val="3526267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381000"/>
            <a:ext cx="9782801" cy="11430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Reasons Staff Gives for NOT Performing </a:t>
            </a:r>
            <a:br>
              <a:rPr lang="en-US" sz="3200" b="1" dirty="0">
                <a:solidFill>
                  <a:schemeClr val="tx2"/>
                </a:solidFill>
                <a:latin typeface="Arial" panose="020B0604020202020204" pitchFamily="34" charset="0"/>
                <a:cs typeface="Arial" panose="020B0604020202020204" pitchFamily="34" charset="0"/>
              </a:rPr>
            </a:br>
            <a:r>
              <a:rPr lang="en-US" sz="3200" b="1" dirty="0">
                <a:solidFill>
                  <a:schemeClr val="tx2"/>
                </a:solidFill>
                <a:latin typeface="Arial" panose="020B0604020202020204" pitchFamily="34" charset="0"/>
                <a:cs typeface="Arial" panose="020B0604020202020204" pitchFamily="34" charset="0"/>
              </a:rPr>
              <a:t>Hand Hygiene Practices</a:t>
            </a:r>
          </a:p>
        </p:txBody>
      </p:sp>
      <p:sp>
        <p:nvSpPr>
          <p:cNvPr id="14" name="Content Placeholder 13"/>
          <p:cNvSpPr>
            <a:spLocks noGrp="1"/>
          </p:cNvSpPr>
          <p:nvPr>
            <p:ph idx="1"/>
          </p:nvPr>
        </p:nvSpPr>
        <p:spPr>
          <a:xfrm>
            <a:off x="1593436" y="1905000"/>
            <a:ext cx="9782801" cy="4267200"/>
          </a:xfrm>
        </p:spPr>
        <p:txBody>
          <a:bodyPr/>
          <a:lstStyle/>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Handwashing agents cause irritation and dryness.</a:t>
            </a:r>
          </a:p>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Sinks are inconveniently located.</a:t>
            </a:r>
          </a:p>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Lack of sinks.</a:t>
            </a:r>
          </a:p>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Lack of soap, hand sanitizers, paper towels.</a:t>
            </a:r>
          </a:p>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Too busy / not enough time.</a:t>
            </a:r>
          </a:p>
          <a:p>
            <a:pPr marL="461963" indent="-461963" algn="just">
              <a:spcBef>
                <a:spcPts val="1200"/>
              </a:spcBef>
              <a:spcAft>
                <a:spcPts val="12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Resident’s needs takes priority.</a:t>
            </a: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4</a:t>
            </a:fld>
            <a:endParaRPr lang="en-US"/>
          </a:p>
        </p:txBody>
      </p:sp>
    </p:spTree>
    <p:extLst>
      <p:ext uri="{BB962C8B-B14F-4D97-AF65-F5344CB8AC3E}">
        <p14:creationId xmlns:p14="http://schemas.microsoft.com/office/powerpoint/2010/main" val="400851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The Importance of Hand Hygiene</a:t>
            </a:r>
          </a:p>
        </p:txBody>
      </p:sp>
      <p:sp>
        <p:nvSpPr>
          <p:cNvPr id="14" name="Content Placeholder 13"/>
          <p:cNvSpPr>
            <a:spLocks noGrp="1"/>
          </p:cNvSpPr>
          <p:nvPr>
            <p:ph idx="1"/>
          </p:nvPr>
        </p:nvSpPr>
        <p:spPr>
          <a:xfrm>
            <a:off x="1593436" y="1676400"/>
            <a:ext cx="9782801" cy="4495800"/>
          </a:xfrm>
        </p:spPr>
        <p:txBody>
          <a:bodyPr>
            <a:normAutofit/>
          </a:bodyPr>
          <a:lstStyle/>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The most </a:t>
            </a:r>
            <a:r>
              <a:rPr lang="en-US" sz="2400" b="1" dirty="0">
                <a:solidFill>
                  <a:schemeClr val="tx2"/>
                </a:solidFill>
                <a:latin typeface="Arial" panose="020B0604020202020204" pitchFamily="34" charset="0"/>
                <a:cs typeface="Arial" panose="020B0604020202020204" pitchFamily="34" charset="0"/>
              </a:rPr>
              <a:t>common</a:t>
            </a:r>
            <a:r>
              <a:rPr lang="en-US" sz="2400" dirty="0">
                <a:solidFill>
                  <a:schemeClr val="tx2"/>
                </a:solidFill>
                <a:latin typeface="Arial" panose="020B0604020202020204" pitchFamily="34" charset="0"/>
                <a:cs typeface="Arial" panose="020B0604020202020204" pitchFamily="34" charset="0"/>
              </a:rPr>
              <a:t> way that germs are spread and cause infection is by being carried on people’s </a:t>
            </a:r>
            <a:r>
              <a:rPr lang="en-US" sz="2400" b="1" dirty="0">
                <a:solidFill>
                  <a:schemeClr val="tx2"/>
                </a:solidFill>
                <a:latin typeface="Arial" panose="020B0604020202020204" pitchFamily="34" charset="0"/>
                <a:cs typeface="Arial" panose="020B0604020202020204" pitchFamily="34" charset="0"/>
              </a:rPr>
              <a:t>hands</a:t>
            </a:r>
            <a:r>
              <a:rPr lang="en-US" sz="2400" dirty="0">
                <a:solidFill>
                  <a:schemeClr val="tx2"/>
                </a:solidFill>
                <a:latin typeface="Arial" panose="020B0604020202020204" pitchFamily="34" charset="0"/>
                <a:cs typeface="Arial" panose="020B0604020202020204" pitchFamily="34" charset="0"/>
              </a:rPr>
              <a:t>.</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According to the </a:t>
            </a:r>
            <a:r>
              <a:rPr lang="en-US" sz="2400" i="1" dirty="0">
                <a:solidFill>
                  <a:schemeClr val="tx2"/>
                </a:solidFill>
                <a:latin typeface="Arial" panose="020B0604020202020204" pitchFamily="34" charset="0"/>
                <a:cs typeface="Arial" panose="020B0604020202020204" pitchFamily="34" charset="0"/>
              </a:rPr>
              <a:t>Centers for Disease Control </a:t>
            </a:r>
            <a:r>
              <a:rPr lang="en-US" sz="2400" b="1" dirty="0">
                <a:solidFill>
                  <a:schemeClr val="tx2"/>
                </a:solidFill>
                <a:latin typeface="Arial" panose="020B0604020202020204" pitchFamily="34" charset="0"/>
                <a:cs typeface="Arial" panose="020B0604020202020204" pitchFamily="34" charset="0"/>
              </a:rPr>
              <a:t>(CDC)</a:t>
            </a:r>
            <a:r>
              <a:rPr lang="en-US" sz="2400" dirty="0">
                <a:solidFill>
                  <a:schemeClr val="tx2"/>
                </a:solidFill>
                <a:latin typeface="Arial" panose="020B0604020202020204" pitchFamily="34" charset="0"/>
                <a:cs typeface="Arial" panose="020B0604020202020204" pitchFamily="34" charset="0"/>
              </a:rPr>
              <a:t>, hand hygiene is the </a:t>
            </a:r>
            <a:r>
              <a:rPr lang="en-US" sz="2400" u="sng" dirty="0">
                <a:solidFill>
                  <a:schemeClr val="tx2"/>
                </a:solidFill>
                <a:latin typeface="Arial" panose="020B0604020202020204" pitchFamily="34" charset="0"/>
                <a:cs typeface="Arial" panose="020B0604020202020204" pitchFamily="34" charset="0"/>
              </a:rPr>
              <a:t>most</a:t>
            </a:r>
            <a:r>
              <a:rPr lang="en-US" sz="2400" dirty="0">
                <a:solidFill>
                  <a:schemeClr val="tx2"/>
                </a:solidFill>
                <a:latin typeface="Arial" panose="020B0604020202020204" pitchFamily="34" charset="0"/>
                <a:cs typeface="Arial" panose="020B0604020202020204" pitchFamily="34" charset="0"/>
              </a:rPr>
              <a:t> important measure to </a:t>
            </a:r>
            <a:r>
              <a:rPr lang="en-US" sz="2400" u="sng" dirty="0">
                <a:solidFill>
                  <a:schemeClr val="tx2"/>
                </a:solidFill>
                <a:latin typeface="Arial" panose="020B0604020202020204" pitchFamily="34" charset="0"/>
                <a:cs typeface="Arial" panose="020B0604020202020204" pitchFamily="34" charset="0"/>
              </a:rPr>
              <a:t>prevent</a:t>
            </a:r>
            <a:r>
              <a:rPr lang="en-US" sz="2400" dirty="0">
                <a:solidFill>
                  <a:schemeClr val="tx2"/>
                </a:solidFill>
                <a:latin typeface="Arial" panose="020B0604020202020204" pitchFamily="34" charset="0"/>
                <a:cs typeface="Arial" panose="020B0604020202020204" pitchFamily="34" charset="0"/>
              </a:rPr>
              <a:t> the spread of harmful germs and to prevent health care associated infections.</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Regular and </a:t>
            </a:r>
            <a:r>
              <a:rPr lang="en-US" sz="2400" b="1" dirty="0">
                <a:solidFill>
                  <a:schemeClr val="tx2"/>
                </a:solidFill>
                <a:latin typeface="Arial" panose="020B0604020202020204" pitchFamily="34" charset="0"/>
                <a:cs typeface="Arial" panose="020B0604020202020204" pitchFamily="34" charset="0"/>
              </a:rPr>
              <a:t>thorough</a:t>
            </a:r>
            <a:r>
              <a:rPr lang="en-US" sz="2400" dirty="0">
                <a:solidFill>
                  <a:schemeClr val="tx2"/>
                </a:solidFill>
                <a:latin typeface="Arial" panose="020B0604020202020204" pitchFamily="34" charset="0"/>
                <a:cs typeface="Arial" panose="020B0604020202020204" pitchFamily="34" charset="0"/>
              </a:rPr>
              <a:t> hand hygiene is </a:t>
            </a:r>
            <a:r>
              <a:rPr lang="en-US" sz="2400" u="sng" dirty="0">
                <a:solidFill>
                  <a:schemeClr val="tx2"/>
                </a:solidFill>
                <a:latin typeface="Arial" panose="020B0604020202020204" pitchFamily="34" charset="0"/>
                <a:cs typeface="Arial" panose="020B0604020202020204" pitchFamily="34" charset="0"/>
              </a:rPr>
              <a:t>always</a:t>
            </a:r>
            <a:r>
              <a:rPr lang="en-US" sz="2400" dirty="0">
                <a:solidFill>
                  <a:schemeClr val="tx2"/>
                </a:solidFill>
                <a:latin typeface="Arial" panose="020B0604020202020204" pitchFamily="34" charset="0"/>
                <a:cs typeface="Arial" panose="020B0604020202020204" pitchFamily="34" charset="0"/>
              </a:rPr>
              <a:t> important when working in the health care environment.</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Having </a:t>
            </a:r>
            <a:r>
              <a:rPr lang="en-US" sz="2400" b="1" dirty="0">
                <a:solidFill>
                  <a:schemeClr val="tx2"/>
                </a:solidFill>
                <a:latin typeface="Arial" panose="020B0604020202020204" pitchFamily="34" charset="0"/>
                <a:cs typeface="Arial" panose="020B0604020202020204" pitchFamily="34" charset="0"/>
              </a:rPr>
              <a:t>clean</a:t>
            </a:r>
            <a:r>
              <a:rPr lang="en-US" sz="2400" dirty="0">
                <a:solidFill>
                  <a:schemeClr val="tx2"/>
                </a:solidFill>
                <a:latin typeface="Arial" panose="020B0604020202020204" pitchFamily="34" charset="0"/>
                <a:cs typeface="Arial" panose="020B0604020202020204" pitchFamily="34" charset="0"/>
              </a:rPr>
              <a:t> hands helps to </a:t>
            </a:r>
            <a:r>
              <a:rPr lang="en-US" sz="2400" u="sng" dirty="0">
                <a:solidFill>
                  <a:schemeClr val="tx2"/>
                </a:solidFill>
                <a:latin typeface="Arial" panose="020B0604020202020204" pitchFamily="34" charset="0"/>
                <a:cs typeface="Arial" panose="020B0604020202020204" pitchFamily="34" charset="0"/>
              </a:rPr>
              <a:t>protect</a:t>
            </a:r>
            <a:r>
              <a:rPr lang="en-US" sz="2400" dirty="0">
                <a:solidFill>
                  <a:schemeClr val="tx2"/>
                </a:solidFill>
                <a:latin typeface="Arial" panose="020B0604020202020204" pitchFamily="34" charset="0"/>
                <a:cs typeface="Arial" panose="020B0604020202020204" pitchFamily="34" charset="0"/>
              </a:rPr>
              <a:t> our residents, as well as yourself and others.</a:t>
            </a: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5</a:t>
            </a:fld>
            <a:endParaRPr lang="en-US"/>
          </a:p>
        </p:txBody>
      </p:sp>
    </p:spTree>
    <p:extLst>
      <p:ext uri="{BB962C8B-B14F-4D97-AF65-F5344CB8AC3E}">
        <p14:creationId xmlns:p14="http://schemas.microsoft.com/office/powerpoint/2010/main" val="333285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Hand Hygiene Practices</a:t>
            </a:r>
          </a:p>
        </p:txBody>
      </p:sp>
      <p:sp>
        <p:nvSpPr>
          <p:cNvPr id="14" name="Content Placeholder 13"/>
          <p:cNvSpPr>
            <a:spLocks noGrp="1"/>
          </p:cNvSpPr>
          <p:nvPr>
            <p:ph idx="1"/>
          </p:nvPr>
        </p:nvSpPr>
        <p:spPr>
          <a:xfrm>
            <a:off x="1446211" y="1577973"/>
            <a:ext cx="9782801" cy="4060827"/>
          </a:xfrm>
        </p:spPr>
        <p:txBody>
          <a:bodyPr>
            <a:normAutofit fontScale="85000" lnSpcReduction="10000"/>
          </a:bodyPr>
          <a:lstStyle/>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You </a:t>
            </a:r>
            <a:r>
              <a:rPr lang="en-US" sz="2400" b="1" dirty="0">
                <a:solidFill>
                  <a:schemeClr val="tx2"/>
                </a:solidFill>
                <a:latin typeface="Arial" panose="020B0604020202020204" pitchFamily="34" charset="0"/>
                <a:cs typeface="Arial" panose="020B0604020202020204" pitchFamily="34" charset="0"/>
              </a:rPr>
              <a:t>should</a:t>
            </a:r>
            <a:r>
              <a:rPr lang="en-US" sz="2400" dirty="0">
                <a:solidFill>
                  <a:schemeClr val="tx2"/>
                </a:solidFill>
                <a:latin typeface="Arial" panose="020B0604020202020204" pitchFamily="34" charset="0"/>
                <a:cs typeface="Arial" panose="020B0604020202020204" pitchFamily="34" charset="0"/>
              </a:rPr>
              <a:t> wash your hands with soap and water </a:t>
            </a: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using the restroom, </a:t>
            </a:r>
            <a:r>
              <a:rPr lang="en-US" sz="2400" b="1" dirty="0">
                <a:solidFill>
                  <a:schemeClr val="tx2"/>
                </a:solidFill>
                <a:latin typeface="Arial" panose="020B0604020202020204" pitchFamily="34" charset="0"/>
                <a:cs typeface="Arial" panose="020B0604020202020204" pitchFamily="34" charset="0"/>
              </a:rPr>
              <a:t>before</a:t>
            </a:r>
            <a:r>
              <a:rPr lang="en-US" sz="2400" dirty="0">
                <a:solidFill>
                  <a:schemeClr val="tx2"/>
                </a:solidFill>
                <a:latin typeface="Arial" panose="020B0604020202020204" pitchFamily="34" charset="0"/>
                <a:cs typeface="Arial" panose="020B0604020202020204" pitchFamily="34" charset="0"/>
              </a:rPr>
              <a:t> and </a:t>
            </a:r>
            <a:r>
              <a:rPr lang="en-US" sz="2400" b="1"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preparing or serving a meal, if </a:t>
            </a:r>
            <a:r>
              <a:rPr lang="en-US" sz="2400" b="1" dirty="0">
                <a:solidFill>
                  <a:schemeClr val="tx2"/>
                </a:solidFill>
                <a:latin typeface="Arial" panose="020B0604020202020204" pitchFamily="34" charset="0"/>
                <a:cs typeface="Arial" panose="020B0604020202020204" pitchFamily="34" charset="0"/>
              </a:rPr>
              <a:t>visibly</a:t>
            </a:r>
            <a:r>
              <a:rPr lang="en-US" sz="2400" dirty="0">
                <a:solidFill>
                  <a:schemeClr val="tx2"/>
                </a:solidFill>
                <a:latin typeface="Arial" panose="020B0604020202020204" pitchFamily="34" charset="0"/>
                <a:cs typeface="Arial" panose="020B0604020202020204" pitchFamily="34" charset="0"/>
              </a:rPr>
              <a:t> dirty, when exposed to </a:t>
            </a:r>
            <a:r>
              <a:rPr lang="en-US" sz="2400" b="1" dirty="0">
                <a:solidFill>
                  <a:schemeClr val="tx2"/>
                </a:solidFill>
                <a:latin typeface="Arial" panose="020B0604020202020204" pitchFamily="34" charset="0"/>
                <a:cs typeface="Arial" panose="020B0604020202020204" pitchFamily="34" charset="0"/>
              </a:rPr>
              <a:t>C. </a:t>
            </a:r>
            <a:r>
              <a:rPr lang="en-US" sz="2400" b="1" dirty="0" err="1">
                <a:solidFill>
                  <a:schemeClr val="tx2"/>
                </a:solidFill>
                <a:latin typeface="Arial" panose="020B0604020202020204" pitchFamily="34" charset="0"/>
                <a:cs typeface="Arial" panose="020B0604020202020204" pitchFamily="34" charset="0"/>
              </a:rPr>
              <a:t>difficle</a:t>
            </a:r>
            <a:r>
              <a:rPr lang="en-US" sz="2400" dirty="0">
                <a:solidFill>
                  <a:schemeClr val="tx2"/>
                </a:solidFill>
                <a:latin typeface="Arial" panose="020B0604020202020204" pitchFamily="34" charset="0"/>
                <a:cs typeface="Arial" panose="020B0604020202020204" pitchFamily="34" charset="0"/>
              </a:rPr>
              <a:t>, or </a:t>
            </a:r>
            <a:r>
              <a:rPr lang="en-US" sz="2400" b="1" dirty="0">
                <a:solidFill>
                  <a:schemeClr val="tx2"/>
                </a:solidFill>
                <a:latin typeface="Arial" panose="020B0604020202020204" pitchFamily="34" charset="0"/>
                <a:cs typeface="Arial" panose="020B0604020202020204" pitchFamily="34" charset="0"/>
              </a:rPr>
              <a:t>when</a:t>
            </a:r>
            <a:r>
              <a:rPr lang="en-US" sz="2400" dirty="0">
                <a:solidFill>
                  <a:schemeClr val="tx2"/>
                </a:solidFill>
                <a:latin typeface="Arial" panose="020B0604020202020204" pitchFamily="34" charset="0"/>
                <a:cs typeface="Arial" panose="020B0604020202020204" pitchFamily="34" charset="0"/>
              </a:rPr>
              <a:t> exposed to blood or other body fluids. </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Do </a:t>
            </a:r>
            <a:r>
              <a:rPr lang="en-US" sz="2400" b="1" dirty="0">
                <a:solidFill>
                  <a:schemeClr val="tx2"/>
                </a:solidFill>
                <a:latin typeface="Arial" panose="020B0604020202020204" pitchFamily="34" charset="0"/>
                <a:cs typeface="Arial" panose="020B0604020202020204" pitchFamily="34" charset="0"/>
              </a:rPr>
              <a:t>not</a:t>
            </a:r>
            <a:r>
              <a:rPr lang="en-US" sz="2400" dirty="0">
                <a:solidFill>
                  <a:schemeClr val="tx2"/>
                </a:solidFill>
                <a:latin typeface="Arial" panose="020B0604020202020204" pitchFamily="34" charset="0"/>
                <a:cs typeface="Arial" panose="020B0604020202020204" pitchFamily="34" charset="0"/>
              </a:rPr>
              <a:t> use </a:t>
            </a:r>
            <a:r>
              <a:rPr lang="en-US" sz="2400" b="1" dirty="0">
                <a:solidFill>
                  <a:schemeClr val="tx2"/>
                </a:solidFill>
                <a:latin typeface="Arial" panose="020B0604020202020204" pitchFamily="34" charset="0"/>
                <a:cs typeface="Arial" panose="020B0604020202020204" pitchFamily="34" charset="0"/>
              </a:rPr>
              <a:t>hot</a:t>
            </a:r>
            <a:r>
              <a:rPr lang="en-US" sz="2400" dirty="0">
                <a:solidFill>
                  <a:schemeClr val="tx2"/>
                </a:solidFill>
                <a:latin typeface="Arial" panose="020B0604020202020204" pitchFamily="34" charset="0"/>
                <a:cs typeface="Arial" panose="020B0604020202020204" pitchFamily="34" charset="0"/>
              </a:rPr>
              <a:t> water to wash or rinse your hands as it can cause skin to dry and crack. </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If hands are </a:t>
            </a:r>
            <a:r>
              <a:rPr lang="en-US" sz="2400" b="1" dirty="0">
                <a:solidFill>
                  <a:schemeClr val="tx2"/>
                </a:solidFill>
                <a:latin typeface="Arial" panose="020B0604020202020204" pitchFamily="34" charset="0"/>
                <a:cs typeface="Arial" panose="020B0604020202020204" pitchFamily="34" charset="0"/>
              </a:rPr>
              <a:t>NOT</a:t>
            </a:r>
            <a:r>
              <a:rPr lang="en-US" sz="2400" dirty="0">
                <a:solidFill>
                  <a:schemeClr val="tx2"/>
                </a:solidFill>
                <a:latin typeface="Arial" panose="020B0604020202020204" pitchFamily="34" charset="0"/>
                <a:cs typeface="Arial" panose="020B0604020202020204" pitchFamily="34" charset="0"/>
              </a:rPr>
              <a:t> </a:t>
            </a:r>
            <a:r>
              <a:rPr lang="en-US" sz="2400" u="sng" dirty="0">
                <a:solidFill>
                  <a:schemeClr val="tx2"/>
                </a:solidFill>
                <a:latin typeface="Arial" panose="020B0604020202020204" pitchFamily="34" charset="0"/>
                <a:cs typeface="Arial" panose="020B0604020202020204" pitchFamily="34" charset="0"/>
              </a:rPr>
              <a:t>visibly</a:t>
            </a:r>
            <a:r>
              <a:rPr lang="en-US" sz="2400" dirty="0">
                <a:solidFill>
                  <a:schemeClr val="tx2"/>
                </a:solidFill>
                <a:latin typeface="Arial" panose="020B0604020202020204" pitchFamily="34" charset="0"/>
                <a:cs typeface="Arial" panose="020B0604020202020204" pitchFamily="34" charset="0"/>
              </a:rPr>
              <a:t> soiled, use an alcohol-based </a:t>
            </a:r>
            <a:r>
              <a:rPr lang="en-US" sz="2400" dirty="0" err="1">
                <a:solidFill>
                  <a:schemeClr val="tx2"/>
                </a:solidFill>
                <a:latin typeface="Arial" panose="020B0604020202020204" pitchFamily="34" charset="0"/>
                <a:cs typeface="Arial" panose="020B0604020202020204" pitchFamily="34" charset="0"/>
              </a:rPr>
              <a:t>handrub</a:t>
            </a:r>
            <a:r>
              <a:rPr lang="en-US" sz="2400" dirty="0">
                <a:solidFill>
                  <a:schemeClr val="tx2"/>
                </a:solidFill>
                <a:latin typeface="Arial" panose="020B0604020202020204" pitchFamily="34" charset="0"/>
                <a:cs typeface="Arial" panose="020B0604020202020204" pitchFamily="34" charset="0"/>
              </a:rPr>
              <a:t> (liquid, gel, or foam), containing at </a:t>
            </a:r>
            <a:r>
              <a:rPr lang="en-US" sz="2400" b="1" dirty="0">
                <a:solidFill>
                  <a:schemeClr val="tx2"/>
                </a:solidFill>
                <a:latin typeface="Arial" panose="020B0604020202020204" pitchFamily="34" charset="0"/>
                <a:cs typeface="Arial" panose="020B0604020202020204" pitchFamily="34" charset="0"/>
              </a:rPr>
              <a:t>least</a:t>
            </a:r>
            <a:r>
              <a:rPr lang="en-US" sz="2400" dirty="0">
                <a:solidFill>
                  <a:schemeClr val="tx2"/>
                </a:solidFill>
                <a:latin typeface="Arial" panose="020B0604020202020204" pitchFamily="34" charset="0"/>
                <a:cs typeface="Arial" panose="020B0604020202020204" pitchFamily="34" charset="0"/>
              </a:rPr>
              <a:t> 60% alcohol, to routinely clean your hands.</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The </a:t>
            </a:r>
            <a:r>
              <a:rPr lang="en-US" sz="2400" u="sng" dirty="0">
                <a:solidFill>
                  <a:schemeClr val="tx2"/>
                </a:solidFill>
                <a:latin typeface="Arial" panose="020B0604020202020204" pitchFamily="34" charset="0"/>
                <a:cs typeface="Arial" panose="020B0604020202020204" pitchFamily="34" charset="0"/>
              </a:rPr>
              <a:t>use</a:t>
            </a:r>
            <a:r>
              <a:rPr lang="en-US" sz="2400" dirty="0">
                <a:solidFill>
                  <a:schemeClr val="tx2"/>
                </a:solidFill>
                <a:latin typeface="Arial" panose="020B0604020202020204" pitchFamily="34" charset="0"/>
                <a:cs typeface="Arial" panose="020B0604020202020204" pitchFamily="34" charset="0"/>
              </a:rPr>
              <a:t> of gloves does </a:t>
            </a:r>
            <a:r>
              <a:rPr lang="en-US" sz="2400" b="1" dirty="0">
                <a:solidFill>
                  <a:schemeClr val="tx2"/>
                </a:solidFill>
                <a:latin typeface="Arial" panose="020B0604020202020204" pitchFamily="34" charset="0"/>
                <a:cs typeface="Arial" panose="020B0604020202020204" pitchFamily="34" charset="0"/>
              </a:rPr>
              <a:t>NOT</a:t>
            </a:r>
            <a:r>
              <a:rPr lang="en-US" sz="2400" dirty="0">
                <a:solidFill>
                  <a:schemeClr val="tx2"/>
                </a:solidFill>
                <a:latin typeface="Arial" panose="020B0604020202020204" pitchFamily="34" charset="0"/>
                <a:cs typeface="Arial" panose="020B0604020202020204" pitchFamily="34" charset="0"/>
              </a:rPr>
              <a:t> eliminate the </a:t>
            </a:r>
            <a:r>
              <a:rPr lang="en-US" sz="2400" u="sng" dirty="0">
                <a:solidFill>
                  <a:schemeClr val="tx2"/>
                </a:solidFill>
                <a:latin typeface="Arial" panose="020B0604020202020204" pitchFamily="34" charset="0"/>
                <a:cs typeface="Arial" panose="020B0604020202020204" pitchFamily="34" charset="0"/>
              </a:rPr>
              <a:t>need</a:t>
            </a:r>
            <a:r>
              <a:rPr lang="en-US" sz="2400" dirty="0">
                <a:solidFill>
                  <a:schemeClr val="tx2"/>
                </a:solidFill>
                <a:latin typeface="Arial" panose="020B0604020202020204" pitchFamily="34" charset="0"/>
                <a:cs typeface="Arial" panose="020B0604020202020204" pitchFamily="34" charset="0"/>
              </a:rPr>
              <a:t> for hand hygiene.</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Fingernails and jewelry play a </a:t>
            </a:r>
            <a:r>
              <a:rPr lang="en-US" sz="2400" b="1" dirty="0">
                <a:solidFill>
                  <a:schemeClr val="tx2"/>
                </a:solidFill>
                <a:latin typeface="Arial" panose="020B0604020202020204" pitchFamily="34" charset="0"/>
                <a:cs typeface="Arial" panose="020B0604020202020204" pitchFamily="34" charset="0"/>
              </a:rPr>
              <a:t>key</a:t>
            </a:r>
            <a:r>
              <a:rPr lang="en-US" sz="2400" dirty="0">
                <a:solidFill>
                  <a:schemeClr val="tx2"/>
                </a:solidFill>
                <a:latin typeface="Arial" panose="020B0604020202020204" pitchFamily="34" charset="0"/>
                <a:cs typeface="Arial" panose="020B0604020202020204" pitchFamily="34" charset="0"/>
              </a:rPr>
              <a:t> but an </a:t>
            </a:r>
            <a:r>
              <a:rPr lang="en-US" sz="2400" b="1" dirty="0">
                <a:solidFill>
                  <a:schemeClr val="tx2"/>
                </a:solidFill>
                <a:latin typeface="Arial" panose="020B0604020202020204" pitchFamily="34" charset="0"/>
                <a:cs typeface="Arial" panose="020B0604020202020204" pitchFamily="34" charset="0"/>
              </a:rPr>
              <a:t>over-looked</a:t>
            </a:r>
            <a:r>
              <a:rPr lang="en-US" sz="2400" dirty="0">
                <a:solidFill>
                  <a:schemeClr val="tx2"/>
                </a:solidFill>
                <a:latin typeface="Arial" panose="020B0604020202020204" pitchFamily="34" charset="0"/>
                <a:cs typeface="Arial" panose="020B0604020202020204" pitchFamily="34" charset="0"/>
              </a:rPr>
              <a:t> role in hand hygiene.</a:t>
            </a:r>
          </a:p>
          <a:p>
            <a:pPr marL="461963" indent="-461963" algn="just">
              <a:lnSpc>
                <a:spcPct val="11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You should always wash your hands </a:t>
            </a:r>
            <a:r>
              <a:rPr lang="en-US" sz="2400" b="1" dirty="0">
                <a:solidFill>
                  <a:schemeClr val="tx2"/>
                </a:solidFill>
                <a:latin typeface="Arial" panose="020B0604020202020204" pitchFamily="34" charset="0"/>
                <a:cs typeface="Arial" panose="020B0604020202020204" pitchFamily="34" charset="0"/>
              </a:rPr>
              <a:t>prior</a:t>
            </a:r>
            <a:r>
              <a:rPr lang="en-US" sz="2400" dirty="0">
                <a:solidFill>
                  <a:schemeClr val="tx2"/>
                </a:solidFill>
                <a:latin typeface="Arial" panose="020B0604020202020204" pitchFamily="34" charset="0"/>
                <a:cs typeface="Arial" panose="020B0604020202020204" pitchFamily="34" charset="0"/>
              </a:rPr>
              <a:t> to beginning and upon </a:t>
            </a:r>
            <a:r>
              <a:rPr lang="en-US" sz="2400" b="1" dirty="0">
                <a:solidFill>
                  <a:schemeClr val="tx2"/>
                </a:solidFill>
                <a:latin typeface="Arial" panose="020B0604020202020204" pitchFamily="34" charset="0"/>
                <a:cs typeface="Arial" panose="020B0604020202020204" pitchFamily="34" charset="0"/>
              </a:rPr>
              <a:t>leaving</a:t>
            </a:r>
            <a:r>
              <a:rPr lang="en-US" sz="2400" dirty="0">
                <a:solidFill>
                  <a:schemeClr val="tx2"/>
                </a:solidFill>
                <a:latin typeface="Arial" panose="020B0604020202020204" pitchFamily="34" charset="0"/>
                <a:cs typeface="Arial" panose="020B0604020202020204" pitchFamily="34" charset="0"/>
              </a:rPr>
              <a:t> work.</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6</a:t>
            </a:fld>
            <a:endParaRPr lang="en-US"/>
          </a:p>
        </p:txBody>
      </p:sp>
    </p:spTree>
    <p:extLst>
      <p:ext uri="{BB962C8B-B14F-4D97-AF65-F5344CB8AC3E}">
        <p14:creationId xmlns:p14="http://schemas.microsoft.com/office/powerpoint/2010/main" val="308768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Hand Hygiene Practices </a:t>
            </a:r>
            <a:r>
              <a:rPr lang="en-US" sz="2800" dirty="0">
                <a:solidFill>
                  <a:schemeClr val="tx2"/>
                </a:solidFill>
                <a:latin typeface="Arial" panose="020B0604020202020204" pitchFamily="34" charset="0"/>
                <a:cs typeface="Arial" panose="020B0604020202020204" pitchFamily="34" charset="0"/>
              </a:rPr>
              <a:t>(continued)</a:t>
            </a:r>
            <a:endParaRPr lang="en-US" sz="3200" dirty="0">
              <a:solidFill>
                <a:schemeClr val="tx2"/>
              </a:solidFill>
              <a:latin typeface="Arial" panose="020B0604020202020204" pitchFamily="34" charset="0"/>
              <a:cs typeface="Arial" panose="020B0604020202020204" pitchFamily="34" charset="0"/>
            </a:endParaRPr>
          </a:p>
        </p:txBody>
      </p:sp>
      <p:sp>
        <p:nvSpPr>
          <p:cNvPr id="14" name="Content Placeholder 13"/>
          <p:cNvSpPr>
            <a:spLocks noGrp="1"/>
          </p:cNvSpPr>
          <p:nvPr>
            <p:ph idx="1"/>
          </p:nvPr>
        </p:nvSpPr>
        <p:spPr>
          <a:xfrm>
            <a:off x="1593436" y="1524000"/>
            <a:ext cx="9782801" cy="4724400"/>
          </a:xfrm>
        </p:spPr>
        <p:txBody>
          <a:bodyPr>
            <a:normAutofit fontScale="92500" lnSpcReduction="10000"/>
          </a:bodyPr>
          <a:lstStyle/>
          <a:p>
            <a:pPr marL="461963" indent="-461963" algn="just">
              <a:lnSpc>
                <a:spcPct val="110000"/>
              </a:lnSpc>
              <a:spcBef>
                <a:spcPts val="1200"/>
              </a:spcBef>
              <a:spcAft>
                <a:spcPts val="1200"/>
              </a:spcAft>
              <a:buSzPct val="92000"/>
              <a:buFont typeface="Wingdings" panose="05000000000000000000" pitchFamily="2" charset="2"/>
              <a:buChar char="q"/>
            </a:pPr>
            <a:r>
              <a:rPr lang="en-US" sz="2500" dirty="0">
                <a:solidFill>
                  <a:schemeClr val="tx2"/>
                </a:solidFill>
                <a:latin typeface="Arial" panose="020B0604020202020204" pitchFamily="34" charset="0"/>
                <a:cs typeface="Arial" panose="020B0604020202020204" pitchFamily="34" charset="0"/>
              </a:rPr>
              <a:t>While artificial nails may not spread infection, caregivers with artificial nails are </a:t>
            </a:r>
            <a:r>
              <a:rPr lang="en-US" sz="2500" b="1" dirty="0">
                <a:solidFill>
                  <a:schemeClr val="tx2"/>
                </a:solidFill>
                <a:latin typeface="Arial" panose="020B0604020202020204" pitchFamily="34" charset="0"/>
                <a:cs typeface="Arial" panose="020B0604020202020204" pitchFamily="34" charset="0"/>
              </a:rPr>
              <a:t>more likely </a:t>
            </a:r>
            <a:r>
              <a:rPr lang="en-US" sz="2500" dirty="0">
                <a:solidFill>
                  <a:schemeClr val="tx2"/>
                </a:solidFill>
                <a:latin typeface="Arial" panose="020B0604020202020204" pitchFamily="34" charset="0"/>
                <a:cs typeface="Arial" panose="020B0604020202020204" pitchFamily="34" charset="0"/>
              </a:rPr>
              <a:t>to harbor pathogens on their fingertips even after performing hand hygiene. </a:t>
            </a:r>
          </a:p>
          <a:p>
            <a:pPr marL="461963" indent="-461963" algn="just">
              <a:lnSpc>
                <a:spcPct val="110000"/>
              </a:lnSpc>
              <a:spcBef>
                <a:spcPts val="1200"/>
              </a:spcBef>
              <a:spcAft>
                <a:spcPts val="1200"/>
              </a:spcAft>
              <a:buSzPct val="92000"/>
              <a:buFont typeface="Wingdings" panose="05000000000000000000" pitchFamily="2" charset="2"/>
              <a:buChar char="q"/>
            </a:pPr>
            <a:r>
              <a:rPr lang="en-US" sz="2500" dirty="0">
                <a:solidFill>
                  <a:schemeClr val="tx2"/>
                </a:solidFill>
                <a:latin typeface="Arial" panose="020B0604020202020204" pitchFamily="34" charset="0"/>
                <a:cs typeface="Arial" panose="020B0604020202020204" pitchFamily="34" charset="0"/>
              </a:rPr>
              <a:t>Keep </a:t>
            </a:r>
            <a:r>
              <a:rPr lang="en-US" sz="2500" b="1" dirty="0">
                <a:solidFill>
                  <a:schemeClr val="tx2"/>
                </a:solidFill>
                <a:latin typeface="Arial" panose="020B0604020202020204" pitchFamily="34" charset="0"/>
                <a:cs typeface="Arial" panose="020B0604020202020204" pitchFamily="34" charset="0"/>
              </a:rPr>
              <a:t>natural</a:t>
            </a:r>
            <a:r>
              <a:rPr lang="en-US" sz="2500" dirty="0">
                <a:solidFill>
                  <a:schemeClr val="tx2"/>
                </a:solidFill>
                <a:latin typeface="Arial" panose="020B0604020202020204" pitchFamily="34" charset="0"/>
                <a:cs typeface="Arial" panose="020B0604020202020204" pitchFamily="34" charset="0"/>
              </a:rPr>
              <a:t> nails </a:t>
            </a:r>
            <a:r>
              <a:rPr lang="en-US" sz="2500" u="sng" dirty="0">
                <a:solidFill>
                  <a:schemeClr val="tx2"/>
                </a:solidFill>
                <a:latin typeface="Arial" panose="020B0604020202020204" pitchFamily="34" charset="0"/>
                <a:cs typeface="Arial" panose="020B0604020202020204" pitchFamily="34" charset="0"/>
              </a:rPr>
              <a:t>less</a:t>
            </a:r>
            <a:r>
              <a:rPr lang="en-US" sz="2500" dirty="0">
                <a:solidFill>
                  <a:schemeClr val="tx2"/>
                </a:solidFill>
                <a:latin typeface="Arial" panose="020B0604020202020204" pitchFamily="34" charset="0"/>
                <a:cs typeface="Arial" panose="020B0604020202020204" pitchFamily="34" charset="0"/>
              </a:rPr>
              <a:t> than one-quarter (1/4) inch long.</a:t>
            </a:r>
          </a:p>
          <a:p>
            <a:pPr marL="461963" indent="-461963" algn="just">
              <a:lnSpc>
                <a:spcPct val="110000"/>
              </a:lnSpc>
              <a:spcBef>
                <a:spcPts val="1200"/>
              </a:spcBef>
              <a:spcAft>
                <a:spcPts val="1200"/>
              </a:spcAft>
              <a:buSzPct val="92000"/>
              <a:buFont typeface="Wingdings" panose="05000000000000000000" pitchFamily="2" charset="2"/>
              <a:buChar char="q"/>
            </a:pPr>
            <a:r>
              <a:rPr lang="en-US" sz="2500" u="sng" dirty="0">
                <a:solidFill>
                  <a:schemeClr val="tx2"/>
                </a:solidFill>
                <a:latin typeface="Arial" panose="020B0604020202020204" pitchFamily="34" charset="0"/>
                <a:cs typeface="Arial" panose="020B0604020202020204" pitchFamily="34" charset="0"/>
              </a:rPr>
              <a:t>Chipped</a:t>
            </a:r>
            <a:r>
              <a:rPr lang="en-US" sz="2500" dirty="0">
                <a:solidFill>
                  <a:schemeClr val="tx2"/>
                </a:solidFill>
                <a:latin typeface="Arial" panose="020B0604020202020204" pitchFamily="34" charset="0"/>
                <a:cs typeface="Arial" panose="020B0604020202020204" pitchFamily="34" charset="0"/>
              </a:rPr>
              <a:t> nail polish may support the growth of germs and bacteria. </a:t>
            </a:r>
          </a:p>
          <a:p>
            <a:pPr marL="461963" indent="-461963" algn="just">
              <a:lnSpc>
                <a:spcPct val="110000"/>
              </a:lnSpc>
              <a:spcBef>
                <a:spcPts val="1200"/>
              </a:spcBef>
              <a:spcAft>
                <a:spcPts val="1200"/>
              </a:spcAft>
              <a:buSzPct val="92000"/>
              <a:buFont typeface="Wingdings" panose="05000000000000000000" pitchFamily="2" charset="2"/>
              <a:buChar char="q"/>
            </a:pPr>
            <a:r>
              <a:rPr lang="en-US" sz="2500" dirty="0">
                <a:solidFill>
                  <a:schemeClr val="tx2"/>
                </a:solidFill>
                <a:latin typeface="Arial" panose="020B0604020202020204" pitchFamily="34" charset="0"/>
                <a:cs typeface="Arial" panose="020B0604020202020204" pitchFamily="34" charset="0"/>
              </a:rPr>
              <a:t>Skin </a:t>
            </a:r>
            <a:r>
              <a:rPr lang="en-US" sz="2500" b="1" dirty="0">
                <a:solidFill>
                  <a:schemeClr val="tx2"/>
                </a:solidFill>
                <a:latin typeface="Arial" panose="020B0604020202020204" pitchFamily="34" charset="0"/>
                <a:cs typeface="Arial" panose="020B0604020202020204" pitchFamily="34" charset="0"/>
              </a:rPr>
              <a:t>underneath</a:t>
            </a:r>
            <a:r>
              <a:rPr lang="en-US" sz="2500" dirty="0">
                <a:solidFill>
                  <a:schemeClr val="tx2"/>
                </a:solidFill>
                <a:latin typeface="Arial" panose="020B0604020202020204" pitchFamily="34" charset="0"/>
                <a:cs typeface="Arial" panose="020B0604020202020204" pitchFamily="34" charset="0"/>
              </a:rPr>
              <a:t> rings and bracelets has more germs than the surrounding skin. </a:t>
            </a:r>
          </a:p>
          <a:p>
            <a:pPr marL="461963" indent="-461963" algn="just">
              <a:lnSpc>
                <a:spcPct val="110000"/>
              </a:lnSpc>
              <a:spcBef>
                <a:spcPts val="1200"/>
              </a:spcBef>
              <a:spcAft>
                <a:spcPts val="1200"/>
              </a:spcAft>
              <a:buSzPct val="92000"/>
              <a:buFont typeface="Wingdings" panose="05000000000000000000" pitchFamily="2" charset="2"/>
              <a:buChar char="q"/>
            </a:pPr>
            <a:r>
              <a:rPr lang="en-US" sz="2500" dirty="0">
                <a:solidFill>
                  <a:schemeClr val="tx2"/>
                </a:solidFill>
                <a:latin typeface="Arial" panose="020B0604020202020204" pitchFamily="34" charset="0"/>
                <a:cs typeface="Arial" panose="020B0604020202020204" pitchFamily="34" charset="0"/>
              </a:rPr>
              <a:t>Remove jewelry </a:t>
            </a:r>
            <a:r>
              <a:rPr lang="en-US" sz="2500" b="1" dirty="0">
                <a:solidFill>
                  <a:schemeClr val="tx2"/>
                </a:solidFill>
                <a:latin typeface="Arial" panose="020B0604020202020204" pitchFamily="34" charset="0"/>
                <a:cs typeface="Arial" panose="020B0604020202020204" pitchFamily="34" charset="0"/>
              </a:rPr>
              <a:t>before</a:t>
            </a:r>
            <a:r>
              <a:rPr lang="en-US" sz="2500" dirty="0">
                <a:solidFill>
                  <a:schemeClr val="tx2"/>
                </a:solidFill>
                <a:latin typeface="Arial" panose="020B0604020202020204" pitchFamily="34" charset="0"/>
                <a:cs typeface="Arial" panose="020B0604020202020204" pitchFamily="34" charset="0"/>
              </a:rPr>
              <a:t> cleaning hands. If you want to keep your wedding band on, be sure you clean </a:t>
            </a:r>
            <a:r>
              <a:rPr lang="en-US" sz="2500" b="1" dirty="0">
                <a:solidFill>
                  <a:schemeClr val="tx2"/>
                </a:solidFill>
                <a:latin typeface="Arial" panose="020B0604020202020204" pitchFamily="34" charset="0"/>
                <a:cs typeface="Arial" panose="020B0604020202020204" pitchFamily="34" charset="0"/>
              </a:rPr>
              <a:t>underneath</a:t>
            </a:r>
            <a:r>
              <a:rPr lang="en-US" sz="2500" dirty="0">
                <a:solidFill>
                  <a:schemeClr val="tx2"/>
                </a:solidFill>
                <a:latin typeface="Arial" panose="020B0604020202020204" pitchFamily="34" charset="0"/>
                <a:cs typeface="Arial" panose="020B0604020202020204" pitchFamily="34" charset="0"/>
              </a:rPr>
              <a:t> it.</a:t>
            </a:r>
          </a:p>
          <a:p>
            <a:pPr marL="461963" indent="-461963" algn="just">
              <a:spcBef>
                <a:spcPts val="1200"/>
              </a:spcBef>
              <a:spcAft>
                <a:spcPts val="1200"/>
              </a:spcAft>
              <a:buSzPct val="92000"/>
              <a:buFont typeface="Wingdings" panose="05000000000000000000" pitchFamily="2" charset="2"/>
              <a:buChar char="q"/>
            </a:pPr>
            <a:endParaRPr lang="en-US" sz="2400"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7</a:t>
            </a:fld>
            <a:endParaRPr lang="en-US"/>
          </a:p>
        </p:txBody>
      </p:sp>
    </p:spTree>
    <p:extLst>
      <p:ext uri="{BB962C8B-B14F-4D97-AF65-F5344CB8AC3E}">
        <p14:creationId xmlns:p14="http://schemas.microsoft.com/office/powerpoint/2010/main" val="191660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Hand Hygiene Practices </a:t>
            </a:r>
            <a:r>
              <a:rPr lang="en-US" sz="2800" dirty="0">
                <a:solidFill>
                  <a:schemeClr val="tx2"/>
                </a:solidFill>
                <a:latin typeface="Arial" panose="020B0604020202020204" pitchFamily="34" charset="0"/>
                <a:cs typeface="Arial" panose="020B0604020202020204" pitchFamily="34" charset="0"/>
              </a:rPr>
              <a:t>(continued)</a:t>
            </a:r>
            <a:endParaRPr lang="en-US" sz="3200" dirty="0">
              <a:solidFill>
                <a:schemeClr val="tx2"/>
              </a:solidFill>
              <a:latin typeface="Arial" panose="020B0604020202020204" pitchFamily="34" charset="0"/>
              <a:cs typeface="Arial" panose="020B0604020202020204" pitchFamily="34" charset="0"/>
            </a:endParaRPr>
          </a:p>
        </p:txBody>
      </p:sp>
      <p:sp>
        <p:nvSpPr>
          <p:cNvPr id="14" name="Content Placeholder 13"/>
          <p:cNvSpPr>
            <a:spLocks noGrp="1"/>
          </p:cNvSpPr>
          <p:nvPr>
            <p:ph idx="1"/>
          </p:nvPr>
        </p:nvSpPr>
        <p:spPr>
          <a:xfrm>
            <a:off x="1593436" y="1524000"/>
            <a:ext cx="9782801" cy="3657600"/>
          </a:xfrm>
        </p:spPr>
        <p:txBody>
          <a:bodyPr>
            <a:normAutofit/>
          </a:bodyPr>
          <a:lstStyle/>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Towelettes and hand wipes should </a:t>
            </a:r>
            <a:r>
              <a:rPr lang="en-US" sz="2400" b="1" dirty="0">
                <a:solidFill>
                  <a:schemeClr val="tx2"/>
                </a:solidFill>
                <a:latin typeface="Arial" panose="020B0604020202020204" pitchFamily="34" charset="0"/>
                <a:cs typeface="Arial" panose="020B0604020202020204" pitchFamily="34" charset="0"/>
              </a:rPr>
              <a:t>NOT</a:t>
            </a:r>
            <a:r>
              <a:rPr lang="en-US" sz="2400" dirty="0">
                <a:solidFill>
                  <a:schemeClr val="tx2"/>
                </a:solidFill>
                <a:latin typeface="Arial" panose="020B0604020202020204" pitchFamily="34" charset="0"/>
                <a:cs typeface="Arial" panose="020B0604020202020204" pitchFamily="34" charset="0"/>
              </a:rPr>
              <a:t> be used in </a:t>
            </a:r>
            <a:r>
              <a:rPr lang="en-US" sz="2400" b="1" dirty="0">
                <a:solidFill>
                  <a:schemeClr val="tx2"/>
                </a:solidFill>
                <a:latin typeface="Arial" panose="020B0604020202020204" pitchFamily="34" charset="0"/>
                <a:cs typeface="Arial" panose="020B0604020202020204" pitchFamily="34" charset="0"/>
              </a:rPr>
              <a:t>place</a:t>
            </a:r>
            <a:r>
              <a:rPr lang="en-US" sz="2400" dirty="0">
                <a:solidFill>
                  <a:schemeClr val="tx2"/>
                </a:solidFill>
                <a:latin typeface="Arial" panose="020B0604020202020204" pitchFamily="34" charset="0"/>
                <a:cs typeface="Arial" panose="020B0604020202020204" pitchFamily="34" charset="0"/>
              </a:rPr>
              <a:t> of alcohol-based </a:t>
            </a:r>
            <a:r>
              <a:rPr lang="en-US" sz="2400" dirty="0" err="1">
                <a:solidFill>
                  <a:schemeClr val="tx2"/>
                </a:solidFill>
                <a:latin typeface="Arial" panose="020B0604020202020204" pitchFamily="34" charset="0"/>
                <a:cs typeface="Arial" panose="020B0604020202020204" pitchFamily="34" charset="0"/>
              </a:rPr>
              <a:t>handrubs</a:t>
            </a:r>
            <a:r>
              <a:rPr lang="en-US" sz="2400" dirty="0">
                <a:solidFill>
                  <a:schemeClr val="tx2"/>
                </a:solidFill>
                <a:latin typeface="Arial" panose="020B0604020202020204" pitchFamily="34" charset="0"/>
                <a:cs typeface="Arial" panose="020B0604020202020204" pitchFamily="34" charset="0"/>
              </a:rPr>
              <a:t> or soap and water.</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Frequent hand washing </a:t>
            </a:r>
            <a:r>
              <a:rPr lang="en-US" sz="2400" u="sng" dirty="0">
                <a:solidFill>
                  <a:schemeClr val="tx2"/>
                </a:solidFill>
                <a:latin typeface="Arial" panose="020B0604020202020204" pitchFamily="34" charset="0"/>
                <a:cs typeface="Arial" panose="020B0604020202020204" pitchFamily="34" charset="0"/>
              </a:rPr>
              <a:t>can</a:t>
            </a:r>
            <a:r>
              <a:rPr lang="en-US" sz="2400" dirty="0">
                <a:solidFill>
                  <a:schemeClr val="tx2"/>
                </a:solidFill>
                <a:latin typeface="Arial" panose="020B0604020202020204" pitchFamily="34" charset="0"/>
                <a:cs typeface="Arial" panose="020B0604020202020204" pitchFamily="34" charset="0"/>
              </a:rPr>
              <a:t> cause skin irritation and dermatitis. </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Use a hand cream or lotion </a:t>
            </a:r>
            <a:r>
              <a:rPr lang="en-US" sz="2400" b="1" dirty="0">
                <a:solidFill>
                  <a:schemeClr val="tx2"/>
                </a:solidFill>
                <a:latin typeface="Arial" panose="020B0604020202020204" pitchFamily="34" charset="0"/>
                <a:cs typeface="Arial" panose="020B0604020202020204" pitchFamily="34" charset="0"/>
              </a:rPr>
              <a:t>daily</a:t>
            </a:r>
            <a:r>
              <a:rPr lang="en-US" sz="2400" dirty="0">
                <a:solidFill>
                  <a:schemeClr val="tx2"/>
                </a:solidFill>
                <a:latin typeface="Arial" panose="020B0604020202020204" pitchFamily="34" charset="0"/>
                <a:cs typeface="Arial" panose="020B0604020202020204" pitchFamily="34" charset="0"/>
              </a:rPr>
              <a:t> to help the skin better withstand frequent hand hygiene cleaning.</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dirty="0">
                <a:solidFill>
                  <a:schemeClr val="tx2"/>
                </a:solidFill>
                <a:latin typeface="Arial" panose="020B0604020202020204" pitchFamily="34" charset="0"/>
                <a:cs typeface="Arial" panose="020B0604020202020204" pitchFamily="34" charset="0"/>
              </a:rPr>
              <a:t>Be sure your hands are </a:t>
            </a:r>
            <a:r>
              <a:rPr lang="en-US" sz="2400" b="1" dirty="0">
                <a:solidFill>
                  <a:schemeClr val="tx2"/>
                </a:solidFill>
                <a:latin typeface="Arial" panose="020B0604020202020204" pitchFamily="34" charset="0"/>
                <a:cs typeface="Arial" panose="020B0604020202020204" pitchFamily="34" charset="0"/>
              </a:rPr>
              <a:t>completely</a:t>
            </a:r>
            <a:r>
              <a:rPr lang="en-US" sz="2400" dirty="0">
                <a:solidFill>
                  <a:schemeClr val="tx2"/>
                </a:solidFill>
                <a:latin typeface="Arial" panose="020B0604020202020204" pitchFamily="34" charset="0"/>
                <a:cs typeface="Arial" panose="020B0604020202020204" pitchFamily="34" charset="0"/>
              </a:rPr>
              <a:t> dry </a:t>
            </a:r>
            <a:r>
              <a:rPr lang="en-US" sz="2400" u="sng" dirty="0">
                <a:solidFill>
                  <a:schemeClr val="tx2"/>
                </a:solidFill>
                <a:latin typeface="Arial" panose="020B0604020202020204" pitchFamily="34" charset="0"/>
                <a:cs typeface="Arial" panose="020B0604020202020204" pitchFamily="34" charset="0"/>
              </a:rPr>
              <a:t>before</a:t>
            </a:r>
            <a:r>
              <a:rPr lang="en-US" sz="2400" dirty="0">
                <a:solidFill>
                  <a:schemeClr val="tx2"/>
                </a:solidFill>
                <a:latin typeface="Arial" panose="020B0604020202020204" pitchFamily="34" charset="0"/>
                <a:cs typeface="Arial" panose="020B0604020202020204" pitchFamily="34" charset="0"/>
              </a:rPr>
              <a:t> putting on gloves.</a:t>
            </a:r>
          </a:p>
          <a:p>
            <a:pPr marL="461963" indent="-461963" algn="just">
              <a:lnSpc>
                <a:spcPct val="100000"/>
              </a:lnSpc>
              <a:spcBef>
                <a:spcPts val="600"/>
              </a:spcBef>
              <a:spcAft>
                <a:spcPts val="600"/>
              </a:spcAft>
              <a:buSzPct val="92000"/>
              <a:buFont typeface="Wingdings" panose="05000000000000000000" pitchFamily="2" charset="2"/>
              <a:buChar char="q"/>
            </a:pPr>
            <a:r>
              <a:rPr lang="en-US" sz="2400" u="sng" dirty="0">
                <a:solidFill>
                  <a:schemeClr val="tx2"/>
                </a:solidFill>
                <a:latin typeface="Arial" panose="020B0604020202020204" pitchFamily="34" charset="0"/>
                <a:cs typeface="Arial" panose="020B0604020202020204" pitchFamily="34" charset="0"/>
              </a:rPr>
              <a:t>After</a:t>
            </a:r>
            <a:r>
              <a:rPr lang="en-US" sz="2400" dirty="0">
                <a:solidFill>
                  <a:schemeClr val="tx2"/>
                </a:solidFill>
                <a:latin typeface="Arial" panose="020B0604020202020204" pitchFamily="34" charset="0"/>
                <a:cs typeface="Arial" panose="020B0604020202020204" pitchFamily="34" charset="0"/>
              </a:rPr>
              <a:t> removing gloves, wash your hands.</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8</a:t>
            </a:fld>
            <a:endParaRPr lang="en-US"/>
          </a:p>
        </p:txBody>
      </p:sp>
    </p:spTree>
    <p:extLst>
      <p:ext uri="{BB962C8B-B14F-4D97-AF65-F5344CB8AC3E}">
        <p14:creationId xmlns:p14="http://schemas.microsoft.com/office/powerpoint/2010/main" val="3044446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46212" y="457200"/>
            <a:ext cx="9782801" cy="609600"/>
          </a:xfrm>
          <a:solidFill>
            <a:schemeClr val="tx1">
              <a:lumMod val="40000"/>
              <a:lumOff val="60000"/>
            </a:schemeClr>
          </a:solidFill>
          <a:ln>
            <a:solidFill>
              <a:schemeClr val="tx1">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en-US" sz="3200" b="1" dirty="0">
                <a:solidFill>
                  <a:schemeClr val="tx2"/>
                </a:solidFill>
                <a:latin typeface="Arial" panose="020B0604020202020204" pitchFamily="34" charset="0"/>
                <a:cs typeface="Arial" panose="020B0604020202020204" pitchFamily="34" charset="0"/>
              </a:rPr>
              <a:t>Use of Gloves</a:t>
            </a:r>
          </a:p>
        </p:txBody>
      </p:sp>
      <p:sp>
        <p:nvSpPr>
          <p:cNvPr id="14" name="Content Placeholder 13"/>
          <p:cNvSpPr>
            <a:spLocks noGrp="1"/>
          </p:cNvSpPr>
          <p:nvPr>
            <p:ph idx="1"/>
          </p:nvPr>
        </p:nvSpPr>
        <p:spPr>
          <a:xfrm>
            <a:off x="1593436" y="1524000"/>
            <a:ext cx="9782801" cy="4724400"/>
          </a:xfrm>
        </p:spPr>
        <p:txBody>
          <a:bodyPr>
            <a:normAutofit/>
          </a:bodyPr>
          <a:lstStyle/>
          <a:p>
            <a:pPr marL="461963" indent="-461963" algn="just">
              <a:lnSpc>
                <a:spcPct val="110000"/>
              </a:lnSpc>
              <a:spcBef>
                <a:spcPts val="1200"/>
              </a:spcBef>
              <a:spcAft>
                <a:spcPts val="1200"/>
              </a:spcAft>
              <a:buSzPct val="92000"/>
              <a:buFont typeface="Wingdings" panose="05000000000000000000" pitchFamily="2" charset="2"/>
              <a:buChar char="q"/>
            </a:pPr>
            <a:r>
              <a:rPr lang="en-US" sz="2500" b="1" dirty="0">
                <a:solidFill>
                  <a:schemeClr val="tx2"/>
                </a:solidFill>
                <a:latin typeface="Arial" panose="020B0604020202020204" pitchFamily="34" charset="0"/>
                <a:cs typeface="Arial" panose="020B0604020202020204" pitchFamily="34" charset="0"/>
              </a:rPr>
              <a:t>Gloving is necessary:</a:t>
            </a:r>
          </a:p>
          <a:p>
            <a:pPr marL="914400" lvl="1" indent="-434975" algn="just">
              <a:lnSpc>
                <a:spcPct val="110000"/>
              </a:lnSpc>
              <a:spcBef>
                <a:spcPts val="1200"/>
              </a:spcBef>
              <a:spcAft>
                <a:spcPts val="1200"/>
              </a:spcAft>
              <a:buSzPct val="92000"/>
              <a:buFont typeface="Wingdings" panose="05000000000000000000" pitchFamily="2" charset="2"/>
              <a:buChar char="Ø"/>
            </a:pPr>
            <a:r>
              <a:rPr lang="en-US" sz="2100" b="1" dirty="0">
                <a:solidFill>
                  <a:schemeClr val="tx2"/>
                </a:solidFill>
                <a:latin typeface="Arial" panose="020B0604020202020204" pitchFamily="34" charset="0"/>
                <a:cs typeface="Arial" panose="020B0604020202020204" pitchFamily="34" charset="0"/>
              </a:rPr>
              <a:t>When</a:t>
            </a:r>
            <a:r>
              <a:rPr lang="en-US" sz="2100" dirty="0">
                <a:solidFill>
                  <a:schemeClr val="tx2"/>
                </a:solidFill>
                <a:latin typeface="Arial" panose="020B0604020202020204" pitchFamily="34" charset="0"/>
                <a:cs typeface="Arial" panose="020B0604020202020204" pitchFamily="34" charset="0"/>
              </a:rPr>
              <a:t> hands may become contaminated with blood, body fluids, excretions, or secretions, or </a:t>
            </a:r>
            <a:r>
              <a:rPr lang="en-US" sz="2100" b="1" dirty="0">
                <a:solidFill>
                  <a:schemeClr val="tx2"/>
                </a:solidFill>
                <a:latin typeface="Arial" panose="020B0604020202020204" pitchFamily="34" charset="0"/>
                <a:cs typeface="Arial" panose="020B0604020202020204" pitchFamily="34" charset="0"/>
              </a:rPr>
              <a:t>when</a:t>
            </a:r>
            <a:r>
              <a:rPr lang="en-US" sz="2100" dirty="0">
                <a:solidFill>
                  <a:schemeClr val="tx2"/>
                </a:solidFill>
                <a:latin typeface="Arial" panose="020B0604020202020204" pitchFamily="34" charset="0"/>
                <a:cs typeface="Arial" panose="020B0604020202020204" pitchFamily="34" charset="0"/>
              </a:rPr>
              <a:t> touching open wounds or mucous membranes, such as the mouth and respiratory tract.</a:t>
            </a:r>
          </a:p>
          <a:p>
            <a:pPr marL="914400" lvl="1" indent="-434975" algn="just">
              <a:lnSpc>
                <a:spcPct val="110000"/>
              </a:lnSpc>
              <a:spcBef>
                <a:spcPts val="1200"/>
              </a:spcBef>
              <a:spcAft>
                <a:spcPts val="1200"/>
              </a:spcAft>
              <a:buSzPct val="92000"/>
              <a:buFont typeface="Wingdings" panose="05000000000000000000" pitchFamily="2" charset="2"/>
              <a:buChar char="Ø"/>
            </a:pPr>
            <a:r>
              <a:rPr lang="en-US" sz="2100" b="1" dirty="0">
                <a:solidFill>
                  <a:schemeClr val="tx2"/>
                </a:solidFill>
                <a:latin typeface="Arial" panose="020B0604020202020204" pitchFamily="34" charset="0"/>
                <a:cs typeface="Arial" panose="020B0604020202020204" pitchFamily="34" charset="0"/>
              </a:rPr>
              <a:t>When</a:t>
            </a:r>
            <a:r>
              <a:rPr lang="en-US" sz="2100" dirty="0">
                <a:solidFill>
                  <a:schemeClr val="tx2"/>
                </a:solidFill>
                <a:latin typeface="Arial" panose="020B0604020202020204" pitchFamily="34" charset="0"/>
                <a:cs typeface="Arial" panose="020B0604020202020204" pitchFamily="34" charset="0"/>
              </a:rPr>
              <a:t> touching items that are </a:t>
            </a:r>
            <a:r>
              <a:rPr lang="en-US" sz="2100" b="1" dirty="0">
                <a:solidFill>
                  <a:schemeClr val="tx2"/>
                </a:solidFill>
                <a:latin typeface="Arial" panose="020B0604020202020204" pitchFamily="34" charset="0"/>
                <a:cs typeface="Arial" panose="020B0604020202020204" pitchFamily="34" charset="0"/>
              </a:rPr>
              <a:t>likely</a:t>
            </a:r>
            <a:r>
              <a:rPr lang="en-US" sz="2100" dirty="0">
                <a:solidFill>
                  <a:schemeClr val="tx2"/>
                </a:solidFill>
                <a:latin typeface="Arial" panose="020B0604020202020204" pitchFamily="34" charset="0"/>
                <a:cs typeface="Arial" panose="020B0604020202020204" pitchFamily="34" charset="0"/>
              </a:rPr>
              <a:t> to be contaminated, such as urinary catheters and endotracheal tubes, and contaminated surfaces or objects.</a:t>
            </a:r>
          </a:p>
          <a:p>
            <a:pPr marL="914400" lvl="1" indent="-434975" algn="just">
              <a:lnSpc>
                <a:spcPct val="110000"/>
              </a:lnSpc>
              <a:spcBef>
                <a:spcPts val="1200"/>
              </a:spcBef>
              <a:spcAft>
                <a:spcPts val="1200"/>
              </a:spcAft>
              <a:buSzPct val="92000"/>
              <a:buFont typeface="Wingdings" panose="05000000000000000000" pitchFamily="2" charset="2"/>
              <a:buChar char="Ø"/>
            </a:pPr>
            <a:r>
              <a:rPr lang="en-US" sz="2100" b="1" dirty="0">
                <a:solidFill>
                  <a:schemeClr val="tx2"/>
                </a:solidFill>
                <a:latin typeface="Arial" panose="020B0604020202020204" pitchFamily="34" charset="0"/>
                <a:cs typeface="Arial" panose="020B0604020202020204" pitchFamily="34" charset="0"/>
              </a:rPr>
              <a:t>When</a:t>
            </a:r>
            <a:r>
              <a:rPr lang="en-US" sz="2100" dirty="0">
                <a:solidFill>
                  <a:schemeClr val="tx2"/>
                </a:solidFill>
                <a:latin typeface="Arial" panose="020B0604020202020204" pitchFamily="34" charset="0"/>
                <a:cs typeface="Arial" panose="020B0604020202020204" pitchFamily="34" charset="0"/>
              </a:rPr>
              <a:t>  resident care and the environment </a:t>
            </a:r>
            <a:r>
              <a:rPr lang="en-US" sz="2100" b="1" dirty="0">
                <a:solidFill>
                  <a:schemeClr val="tx2"/>
                </a:solidFill>
                <a:latin typeface="Arial" panose="020B0604020202020204" pitchFamily="34" charset="0"/>
                <a:cs typeface="Arial" panose="020B0604020202020204" pitchFamily="34" charset="0"/>
              </a:rPr>
              <a:t>restrictions</a:t>
            </a:r>
            <a:r>
              <a:rPr lang="en-US" sz="2100" dirty="0">
                <a:solidFill>
                  <a:schemeClr val="tx2"/>
                </a:solidFill>
                <a:latin typeface="Arial" panose="020B0604020202020204" pitchFamily="34" charset="0"/>
                <a:cs typeface="Arial" panose="020B0604020202020204" pitchFamily="34" charset="0"/>
              </a:rPr>
              <a:t> require it (e.g., isolation and contact precautions).</a:t>
            </a:r>
          </a:p>
          <a:p>
            <a:pPr marL="461963" indent="-461963" algn="just">
              <a:spcBef>
                <a:spcPts val="1200"/>
              </a:spcBef>
              <a:spcAft>
                <a:spcPts val="1200"/>
              </a:spcAft>
              <a:buSzPct val="92000"/>
              <a:buFont typeface="Wingdings" panose="05000000000000000000" pitchFamily="2" charset="2"/>
              <a:buChar char="q"/>
            </a:pPr>
            <a:endParaRPr lang="en-US" sz="2400" b="1" dirty="0">
              <a:solidFill>
                <a:schemeClr val="tx2"/>
              </a:solidFill>
              <a:latin typeface="Arial" panose="020B0604020202020204" pitchFamily="34" charset="0"/>
              <a:cs typeface="Arial" panose="020B0604020202020204" pitchFamily="34" charset="0"/>
            </a:endParaRPr>
          </a:p>
          <a:p>
            <a:pPr marL="461963" indent="-461963" algn="just">
              <a:spcBef>
                <a:spcPts val="1200"/>
              </a:spcBef>
              <a:spcAft>
                <a:spcPts val="1200"/>
              </a:spcAft>
              <a:buSzPct val="92000"/>
              <a:buFont typeface="Wingdings" panose="05000000000000000000" pitchFamily="2" charset="2"/>
              <a:buChar char="q"/>
            </a:pPr>
            <a:endParaRPr lang="en-US" dirty="0">
              <a:solidFill>
                <a:schemeClr val="tx2"/>
              </a:solidFill>
              <a:latin typeface="Arial" panose="020B0604020202020204" pitchFamily="34" charset="0"/>
              <a:cs typeface="Arial" panose="020B0604020202020204" pitchFamily="34" charset="0"/>
            </a:endParaRPr>
          </a:p>
        </p:txBody>
      </p:sp>
      <p:sp>
        <p:nvSpPr>
          <p:cNvPr id="2" name="Footer Placeholder 1">
            <a:extLst>
              <a:ext uri="{FF2B5EF4-FFF2-40B4-BE49-F238E27FC236}">
                <a16:creationId xmlns:a16="http://schemas.microsoft.com/office/drawing/2014/main" id="{2AED24D7-CE95-4C14-A91F-70648413C2B8}"/>
              </a:ext>
            </a:extLst>
          </p:cNvPr>
          <p:cNvSpPr>
            <a:spLocks noGrp="1"/>
          </p:cNvSpPr>
          <p:nvPr>
            <p:ph type="ftr" sz="quarter" idx="11"/>
          </p:nvPr>
        </p:nvSpPr>
        <p:spPr/>
        <p:txBody>
          <a:bodyPr/>
          <a:lstStyle/>
          <a:p>
            <a:r>
              <a:rPr lang="en-US"/>
              <a:t>© 2020 - W. H. Heaton</a:t>
            </a:r>
            <a:endParaRPr lang="en-US" dirty="0"/>
          </a:p>
        </p:txBody>
      </p:sp>
      <p:sp>
        <p:nvSpPr>
          <p:cNvPr id="3" name="Slide Number Placeholder 2">
            <a:extLst>
              <a:ext uri="{FF2B5EF4-FFF2-40B4-BE49-F238E27FC236}">
                <a16:creationId xmlns:a16="http://schemas.microsoft.com/office/drawing/2014/main" id="{F5D987D8-B899-479D-964F-BA3D50C259A1}"/>
              </a:ext>
            </a:extLst>
          </p:cNvPr>
          <p:cNvSpPr>
            <a:spLocks noGrp="1"/>
          </p:cNvSpPr>
          <p:nvPr>
            <p:ph type="sldNum" sz="quarter" idx="12"/>
          </p:nvPr>
        </p:nvSpPr>
        <p:spPr/>
        <p:txBody>
          <a:bodyPr/>
          <a:lstStyle/>
          <a:p>
            <a:fld id="{7DC1BBB0-96F0-4077-A278-0F3FB5C104D3}" type="slidenum">
              <a:rPr lang="en-US" smtClean="0"/>
              <a:t>9</a:t>
            </a:fld>
            <a:endParaRPr lang="en-US"/>
          </a:p>
        </p:txBody>
      </p:sp>
    </p:spTree>
    <p:extLst>
      <p:ext uri="{BB962C8B-B14F-4D97-AF65-F5344CB8AC3E}">
        <p14:creationId xmlns:p14="http://schemas.microsoft.com/office/powerpoint/2010/main" val="179603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th 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Math education presentation with Pi  (widescreen)</Template>
  <TotalTime>5716</TotalTime>
  <Words>3984</Words>
  <Application>Microsoft Office PowerPoint</Application>
  <PresentationFormat>Custom</PresentationFormat>
  <Paragraphs>305</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Euphemia</vt:lpstr>
      <vt:lpstr>Wingdings</vt:lpstr>
      <vt:lpstr>Math 16x9</vt:lpstr>
      <vt:lpstr>Hand Hygiene Practices</vt:lpstr>
      <vt:lpstr>Session Objectives</vt:lpstr>
      <vt:lpstr>Definitions</vt:lpstr>
      <vt:lpstr>Reasons Staff Gives for NOT Performing  Hand Hygiene Practices</vt:lpstr>
      <vt:lpstr>The Importance of Hand Hygiene</vt:lpstr>
      <vt:lpstr>Hand Hygiene Practices</vt:lpstr>
      <vt:lpstr>Hand Hygiene Practices (continued)</vt:lpstr>
      <vt:lpstr>Hand Hygiene Practices (continued)</vt:lpstr>
      <vt:lpstr>Use of Gloves</vt:lpstr>
      <vt:lpstr>The Relationship Between Gloving and Hand Hygiene</vt:lpstr>
      <vt:lpstr>Correct Glove Use</vt:lpstr>
      <vt:lpstr>5 Key Moments of Hand Hygiene</vt:lpstr>
      <vt:lpstr>#1 – Before Touching the Resident</vt:lpstr>
      <vt:lpstr>#2 – Before Performing a Clean/Aseptic Procedure</vt:lpstr>
      <vt:lpstr>#3 – After Body Fluid Exposure Risk</vt:lpstr>
      <vt:lpstr>#4 – After Touching A Resident</vt:lpstr>
      <vt:lpstr>#5 – After Touching the Resident’s Surroundings</vt:lpstr>
      <vt:lpstr>Review of Hand Washing with Soap &amp; Water Hand Hygiene Techniques</vt:lpstr>
      <vt:lpstr>Review of Alcohol-Based Handrub Hand Hygiene Techniques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Hugh Heaton</dc:creator>
  <cp:lastModifiedBy>Hugh Heaton</cp:lastModifiedBy>
  <cp:revision>124</cp:revision>
  <cp:lastPrinted>2020-02-15T20:54:34Z</cp:lastPrinted>
  <dcterms:created xsi:type="dcterms:W3CDTF">2018-12-20T18:09:47Z</dcterms:created>
  <dcterms:modified xsi:type="dcterms:W3CDTF">2020-03-31T19:42:39Z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