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67" r:id="rId3"/>
    <p:sldId id="270" r:id="rId4"/>
    <p:sldId id="271" r:id="rId5"/>
    <p:sldId id="277" r:id="rId6"/>
    <p:sldId id="278" r:id="rId7"/>
    <p:sldId id="288" r:id="rId8"/>
    <p:sldId id="287" r:id="rId9"/>
    <p:sldId id="279" r:id="rId10"/>
    <p:sldId id="276" r:id="rId11"/>
    <p:sldId id="282" r:id="rId12"/>
    <p:sldId id="291" r:id="rId13"/>
    <p:sldId id="292" r:id="rId14"/>
    <p:sldId id="294" r:id="rId15"/>
    <p:sldId id="295" r:id="rId16"/>
    <p:sldId id="310" r:id="rId17"/>
    <p:sldId id="311"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290" r:id="rId33"/>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712" autoAdjust="0"/>
  </p:normalViewPr>
  <p:slideViewPr>
    <p:cSldViewPr showGuides="1">
      <p:cViewPr varScale="1">
        <p:scale>
          <a:sx n="104" d="100"/>
          <a:sy n="104" d="100"/>
        </p:scale>
        <p:origin x="756" y="108"/>
      </p:cViewPr>
      <p:guideLst>
        <p:guide orient="horz" pos="2160"/>
        <p:guide pos="3839"/>
        <p:guide pos="1007"/>
      </p:guideLst>
    </p:cSldViewPr>
  </p:slideViewPr>
  <p:notesTextViewPr>
    <p:cViewPr>
      <p:scale>
        <a:sx n="3" d="2"/>
        <a:sy n="3" d="2"/>
      </p:scale>
      <p:origin x="0" y="0"/>
    </p:cViewPr>
  </p:notesTextViewPr>
  <p:sorterViewPr>
    <p:cViewPr>
      <p:scale>
        <a:sx n="100" d="100"/>
        <a:sy n="100" d="100"/>
      </p:scale>
      <p:origin x="0" y="-576"/>
    </p:cViewPr>
  </p:sorterViewPr>
  <p:notesViewPr>
    <p:cSldViewPr showGuides="1">
      <p:cViewPr>
        <p:scale>
          <a:sx n="100" d="100"/>
          <a:sy n="100" d="100"/>
        </p:scale>
        <p:origin x="332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02" y="407522"/>
            <a:ext cx="3169920" cy="354482"/>
          </a:xfrm>
          <a:prstGeom prst="rect">
            <a:avLst/>
          </a:prstGeom>
        </p:spPr>
        <p:txBody>
          <a:bodyPr vert="horz" lIns="96614" tIns="48306" rIns="96614" bIns="48306" rtlCol="0"/>
          <a:lstStyle>
            <a:lvl1pPr algn="l">
              <a:defRPr sz="1200"/>
            </a:lvl1pPr>
          </a:lstStyle>
          <a:p>
            <a:pPr algn="ctr"/>
            <a:r>
              <a:rPr lang="en-US" sz="1100" dirty="0">
                <a:latin typeface="Arial" panose="020B0604020202020204" pitchFamily="34" charset="0"/>
                <a:cs typeface="Arial" panose="020B0604020202020204" pitchFamily="34" charset="0"/>
              </a:rPr>
              <a:t>Handout #1 – Session Outline</a:t>
            </a:r>
          </a:p>
        </p:txBody>
      </p:sp>
      <p:sp>
        <p:nvSpPr>
          <p:cNvPr id="4" name="Footer Placeholder 3"/>
          <p:cNvSpPr>
            <a:spLocks noGrp="1"/>
          </p:cNvSpPr>
          <p:nvPr>
            <p:ph type="ftr" sz="quarter" idx="2"/>
          </p:nvPr>
        </p:nvSpPr>
        <p:spPr>
          <a:xfrm>
            <a:off x="609602" y="8878981"/>
            <a:ext cx="1295400" cy="480060"/>
          </a:xfrm>
          <a:prstGeom prst="rect">
            <a:avLst/>
          </a:prstGeom>
        </p:spPr>
        <p:txBody>
          <a:bodyPr vert="horz" lIns="96614" tIns="48306" rIns="96614" bIns="48306" rtlCol="0" anchor="b"/>
          <a:lstStyle>
            <a:lvl1pPr algn="l">
              <a:defRPr sz="1200"/>
            </a:lvl1pPr>
          </a:lstStyle>
          <a:p>
            <a:r>
              <a:rPr lang="en-US" sz="900" dirty="0">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04802"/>
            <a:ext cx="7315200" cy="350521"/>
          </a:xfrm>
          <a:prstGeom prst="rect">
            <a:avLst/>
          </a:prstGeom>
        </p:spPr>
        <p:txBody>
          <a:bodyPr vert="horz" lIns="96614" tIns="48306" rIns="96614" bIns="48306" rtlCol="0"/>
          <a:lstStyle>
            <a:lvl1pPr algn="ctr">
              <a:defRPr sz="1000">
                <a:solidFill>
                  <a:schemeClr val="tx1"/>
                </a:solidFill>
                <a:latin typeface="Arial" panose="020B0604020202020204" pitchFamily="34" charset="0"/>
                <a:cs typeface="Arial" panose="020B0604020202020204" pitchFamily="34" charset="0"/>
              </a:defRPr>
            </a:lvl1pPr>
          </a:lstStyle>
          <a:p>
            <a:r>
              <a:rPr lang="en-US" dirty="0"/>
              <a:t>Hand Hygiene Practices – Instructor Presentation Notes</a:t>
            </a:r>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14" tIns="48306" rIns="96614" bIns="48306"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14" tIns="48306" rIns="96614" bIns="48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58787" y="9121141"/>
            <a:ext cx="1752601" cy="350521"/>
          </a:xfrm>
          <a:prstGeom prst="rect">
            <a:avLst/>
          </a:prstGeom>
        </p:spPr>
        <p:txBody>
          <a:bodyPr vert="horz" lIns="96614" tIns="48306" rIns="96614" bIns="48306" rtlCol="0" anchor="b"/>
          <a:lstStyle>
            <a:lvl1pPr algn="l">
              <a:defRPr sz="800">
                <a:solidFill>
                  <a:schemeClr val="tx1"/>
                </a:solidFill>
                <a:latin typeface="Arial" panose="020B0604020202020204" pitchFamily="34" charset="0"/>
                <a:cs typeface="Arial" panose="020B0604020202020204" pitchFamily="34" charset="0"/>
              </a:defRPr>
            </a:lvl1pPr>
          </a:lstStyle>
          <a:p>
            <a:r>
              <a:rPr lang="en-US" dirty="0"/>
              <a:t>© 2020 – W. H. Heaton</a:t>
            </a:r>
          </a:p>
        </p:txBody>
      </p:sp>
      <p:sp>
        <p:nvSpPr>
          <p:cNvPr id="7" name="Slide Number Placeholder 6"/>
          <p:cNvSpPr>
            <a:spLocks noGrp="1"/>
          </p:cNvSpPr>
          <p:nvPr>
            <p:ph type="sldNum" sz="quarter" idx="5"/>
          </p:nvPr>
        </p:nvSpPr>
        <p:spPr>
          <a:xfrm>
            <a:off x="6090551" y="9121141"/>
            <a:ext cx="355971" cy="350521"/>
          </a:xfrm>
          <a:prstGeom prst="rect">
            <a:avLst/>
          </a:prstGeom>
        </p:spPr>
        <p:txBody>
          <a:bodyPr vert="horz" lIns="96614" tIns="48306" rIns="96614" bIns="48306" rtlCol="0" anchor="b"/>
          <a:lstStyle>
            <a:lvl1pPr algn="r">
              <a:defRPr sz="800">
                <a:solidFill>
                  <a:schemeClr val="tx1"/>
                </a:solidFill>
                <a:latin typeface="Arial" panose="020B0604020202020204" pitchFamily="34" charset="0"/>
                <a:cs typeface="Arial" panose="020B0604020202020204" pitchFamily="34" charset="0"/>
              </a:defRPr>
            </a:lvl1pPr>
          </a:lstStyle>
          <a:p>
            <a:fld id="{841221E5-7225-48EB-A4EE-420E7BFCF705}" type="slidenum">
              <a:rPr lang="en-US" smtClean="0"/>
              <a:pPr/>
              <a:t>‹#›</a:t>
            </a:fld>
            <a:endParaRPr lang="en-US"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14" indent="-175814" algn="just">
              <a:buFont typeface="Arial" panose="020B0604020202020204" pitchFamily="34" charset="0"/>
              <a:buChar char="•"/>
            </a:pPr>
            <a:r>
              <a:rPr lang="en-US" sz="1100" b="1" dirty="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a:t>
            </a:r>
          </a:p>
          <a:p>
            <a:pPr marL="349456" indent="-174728" algn="just">
              <a:buFont typeface="Arial" panose="020B0604020202020204" pitchFamily="34" charset="0"/>
              <a:buChar char="•"/>
            </a:pPr>
            <a:r>
              <a:rPr lang="en-US" sz="1050" dirty="0">
                <a:latin typeface="Arial" panose="020B0604020202020204" pitchFamily="34" charset="0"/>
                <a:cs typeface="Arial" panose="020B0604020202020204" pitchFamily="34" charset="0"/>
              </a:rPr>
              <a:t>F880 – Infection Prevention and Control Program regulations and interpretive guidelines and CDC’s “Guidance for the Selection and Use of PPE in Healthcare Settings.”</a:t>
            </a:r>
          </a:p>
          <a:p>
            <a:pPr marL="175814" indent="-175814" algn="just">
              <a:buFont typeface="Arial" panose="020B0604020202020204" pitchFamily="34" charset="0"/>
              <a:buChar char="•"/>
            </a:pPr>
            <a:endParaRPr lang="en-US" sz="600" dirty="0">
              <a:latin typeface="Arial" panose="020B0604020202020204" pitchFamily="34" charset="0"/>
              <a:cs typeface="Arial" panose="020B0604020202020204" pitchFamily="34" charset="0"/>
            </a:endParaRPr>
          </a:p>
          <a:p>
            <a:pPr marL="175814" indent="-175814" algn="just">
              <a:spcAft>
                <a:spcPts val="615"/>
              </a:spcAft>
              <a:buFont typeface="Arial" panose="020B0604020202020204" pitchFamily="34" charset="0"/>
              <a:buChar char="•"/>
            </a:pPr>
            <a:r>
              <a:rPr lang="en-US" sz="1100" b="1" dirty="0">
                <a:latin typeface="Arial" panose="020B0604020202020204" pitchFamily="34" charset="0"/>
                <a:cs typeface="Arial" panose="020B0604020202020204" pitchFamily="34" charset="0"/>
              </a:rPr>
              <a:t>Handouts</a:t>
            </a:r>
            <a:r>
              <a:rPr lang="en-US" sz="1100" dirty="0">
                <a:latin typeface="Arial" panose="020B0604020202020204" pitchFamily="34" charset="0"/>
                <a:cs typeface="Arial" panose="020B0604020202020204" pitchFamily="34" charset="0"/>
              </a:rPr>
              <a:t>: The following handouts are located in Part 2. Use at your discretion.</a:t>
            </a:r>
          </a:p>
          <a:p>
            <a:pPr marL="348373" indent="-175814" algn="just">
              <a:buFont typeface="Wingdings" panose="05000000000000000000" pitchFamily="2" charset="2"/>
              <a:buChar char="ü"/>
            </a:pPr>
            <a:r>
              <a:rPr lang="en-US" sz="1050" dirty="0">
                <a:latin typeface="Arial" panose="020B0604020202020204" pitchFamily="34" charset="0"/>
                <a:cs typeface="Arial" panose="020B0604020202020204" pitchFamily="34" charset="0"/>
              </a:rPr>
              <a:t>Handout #1 – Participant Session Outline.</a:t>
            </a:r>
          </a:p>
          <a:p>
            <a:pPr marL="348373" indent="-175814" algn="just">
              <a:buFont typeface="Wingdings" panose="05000000000000000000" pitchFamily="2" charset="2"/>
              <a:buChar char="ü"/>
            </a:pPr>
            <a:r>
              <a:rPr lang="en-US" sz="1050" dirty="0">
                <a:latin typeface="Arial" panose="020B0604020202020204" pitchFamily="34" charset="0"/>
                <a:cs typeface="Arial" panose="020B0604020202020204" pitchFamily="34" charset="0"/>
              </a:rPr>
              <a:t>Handout #2 – Sequence for Putting On PPE.</a:t>
            </a:r>
          </a:p>
          <a:p>
            <a:pPr marL="348373" indent="-175814" algn="just">
              <a:buFont typeface="Wingdings" panose="05000000000000000000" pitchFamily="2" charset="2"/>
              <a:buChar char="ü"/>
            </a:pPr>
            <a:r>
              <a:rPr lang="en-US" sz="1050" dirty="0">
                <a:latin typeface="Arial" panose="020B0604020202020204" pitchFamily="34" charset="0"/>
                <a:cs typeface="Arial" panose="020B0604020202020204" pitchFamily="34" charset="0"/>
              </a:rPr>
              <a:t>Handout #3 – Sequence for Removing PPE.</a:t>
            </a:r>
          </a:p>
          <a:p>
            <a:pPr marL="348373" indent="-175814" algn="just">
              <a:buFont typeface="Wingdings" panose="05000000000000000000" pitchFamily="2" charset="2"/>
              <a:buChar char="ü"/>
            </a:pPr>
            <a:r>
              <a:rPr lang="en-US" sz="1050" dirty="0">
                <a:latin typeface="Arial" panose="020B0604020202020204" pitchFamily="34" charset="0"/>
                <a:cs typeface="Arial" panose="020B0604020202020204" pitchFamily="34" charset="0"/>
              </a:rPr>
              <a:t>Handout #4 – Putting on and Taking off a Disposable Respirator.</a:t>
            </a:r>
          </a:p>
          <a:p>
            <a:pPr marL="348373" indent="-175814" algn="just">
              <a:buFont typeface="Wingdings" panose="05000000000000000000" pitchFamily="2" charset="2"/>
              <a:buChar char="ü"/>
            </a:pPr>
            <a:r>
              <a:rPr lang="en-US" sz="1050" dirty="0">
                <a:latin typeface="Arial" panose="020B0604020202020204" pitchFamily="34" charset="0"/>
                <a:cs typeface="Arial" panose="020B0604020202020204" pitchFamily="34" charset="0"/>
              </a:rPr>
              <a:t>Handout #5 – PPE Competency Validation Checklist.</a:t>
            </a:r>
          </a:p>
          <a:p>
            <a:pPr marL="348373" indent="-175814" algn="just">
              <a:buFont typeface="Wingdings" panose="05000000000000000000" pitchFamily="2" charset="2"/>
              <a:buChar char="ü"/>
            </a:pPr>
            <a:r>
              <a:rPr lang="en-US" sz="1050" dirty="0">
                <a:latin typeface="Arial" panose="020B0604020202020204" pitchFamily="34" charset="0"/>
                <a:cs typeface="Arial" panose="020B0604020202020204" pitchFamily="34" charset="0"/>
              </a:rPr>
              <a:t>Handout #6 – PPE Competency Evaluation Exam.</a:t>
            </a:r>
          </a:p>
          <a:p>
            <a:pPr marL="175814" indent="-175814" algn="jus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5814" indent="-175814" algn="just">
              <a:buFont typeface="Arial" panose="020B0604020202020204" pitchFamily="34" charset="0"/>
              <a:buChar char="•"/>
            </a:pPr>
            <a:r>
              <a:rPr lang="en-US" sz="1100" dirty="0">
                <a:latin typeface="Arial" panose="020B0604020202020204" pitchFamily="34" charset="0"/>
                <a:cs typeface="Arial" panose="020B0604020202020204" pitchFamily="34" charset="0"/>
              </a:rPr>
              <a:t>Modify this training session to meet your facility’s needs. Information is presented as a template only. </a:t>
            </a:r>
            <a:r>
              <a:rPr lang="en-US" sz="1100" b="1" dirty="0">
                <a:latin typeface="Arial" panose="020B0604020202020204" pitchFamily="34" charset="0"/>
                <a:cs typeface="Arial" panose="020B0604020202020204" pitchFamily="34" charset="0"/>
              </a:rPr>
              <a:t>Note</a:t>
            </a:r>
            <a:r>
              <a:rPr lang="en-US" sz="1100" dirty="0">
                <a:latin typeface="Arial" panose="020B0604020202020204" pitchFamily="34" charset="0"/>
                <a:cs typeface="Arial" panose="020B0604020202020204" pitchFamily="34" charset="0"/>
              </a:rPr>
              <a:t>: Be sure all participants sign the </a:t>
            </a:r>
            <a:r>
              <a:rPr lang="en-US" sz="1100" i="1" dirty="0">
                <a:latin typeface="Arial" panose="020B0604020202020204" pitchFamily="34" charset="0"/>
                <a:cs typeface="Arial" panose="020B0604020202020204" pitchFamily="34" charset="0"/>
              </a:rPr>
              <a:t>Record of Attendance </a:t>
            </a:r>
            <a:r>
              <a:rPr lang="en-US" sz="1100" dirty="0">
                <a:latin typeface="Arial" panose="020B0604020202020204" pitchFamily="34" charset="0"/>
                <a:cs typeface="Arial" panose="020B0604020202020204" pitchFamily="34" charset="0"/>
              </a:rPr>
              <a:t>form. (See Part 3)</a:t>
            </a:r>
          </a:p>
          <a:p>
            <a:pPr marL="175814" indent="-175814" algn="jus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5814" indent="-175814" algn="just">
              <a:buFont typeface="Arial" panose="020B0604020202020204" pitchFamily="34" charset="0"/>
              <a:buChar char="•"/>
            </a:pPr>
            <a:r>
              <a:rPr lang="en-US" sz="1100" b="1" dirty="0">
                <a:latin typeface="Arial" panose="020B0604020202020204" pitchFamily="34" charset="0"/>
                <a:cs typeface="Arial" panose="020B0604020202020204" pitchFamily="34" charset="0"/>
              </a:rPr>
              <a:t>OPTIONAL</a:t>
            </a:r>
            <a:r>
              <a:rPr lang="en-US" sz="1100" dirty="0">
                <a:latin typeface="Arial" panose="020B0604020202020204" pitchFamily="34" charset="0"/>
                <a:cs typeface="Arial" panose="020B0604020202020204" pitchFamily="34" charset="0"/>
              </a:rPr>
              <a:t>: Provide participants with a copy of </a:t>
            </a:r>
            <a:r>
              <a:rPr lang="en-US" sz="1100" i="1" dirty="0">
                <a:latin typeface="Arial" panose="020B0604020202020204" pitchFamily="34" charset="0"/>
                <a:cs typeface="Arial" panose="020B0604020202020204" pitchFamily="34" charset="0"/>
              </a:rPr>
              <a:t>Handout #1-Participant Session Outline</a:t>
            </a:r>
            <a:r>
              <a:rPr lang="en-US" sz="1100" dirty="0">
                <a:latin typeface="Arial" panose="020B0604020202020204" pitchFamily="34" charset="0"/>
                <a:cs typeface="Arial" panose="020B0604020202020204" pitchFamily="34" charset="0"/>
              </a:rPr>
              <a:t>.</a:t>
            </a:r>
          </a:p>
          <a:p>
            <a:pPr marL="175814" indent="-175814" algn="jus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5814" indent="-175814" algn="just">
              <a:buFont typeface="Arial" panose="020B0604020202020204" pitchFamily="34" charset="0"/>
              <a:buChar char="•"/>
            </a:pPr>
            <a:r>
              <a:rPr lang="en-US" sz="1100" b="1" dirty="0">
                <a:latin typeface="Arial" panose="020B0604020202020204" pitchFamily="34" charset="0"/>
                <a:cs typeface="Arial" panose="020B0604020202020204" pitchFamily="34" charset="0"/>
              </a:rPr>
              <a:t>Instructor Note</a:t>
            </a:r>
            <a:r>
              <a:rPr lang="en-US" sz="1100" dirty="0">
                <a:latin typeface="Arial" panose="020B0604020202020204" pitchFamily="34" charset="0"/>
                <a:cs typeface="Arial" panose="020B0604020202020204" pitchFamily="34" charset="0"/>
              </a:rPr>
              <a:t>: Keep in mind that during emergencies, PPE supplies may be limited. However, it is still </a:t>
            </a:r>
            <a:r>
              <a:rPr lang="en-US" sz="1100" b="1" dirty="0">
                <a:latin typeface="Arial" panose="020B0604020202020204" pitchFamily="34" charset="0"/>
                <a:cs typeface="Arial" panose="020B0604020202020204" pitchFamily="34" charset="0"/>
              </a:rPr>
              <a:t>crucial</a:t>
            </a:r>
            <a:r>
              <a:rPr lang="en-US" sz="1100" dirty="0">
                <a:latin typeface="Arial" panose="020B0604020202020204" pitchFamily="34" charset="0"/>
                <a:cs typeface="Arial" panose="020B0604020202020204" pitchFamily="34" charset="0"/>
              </a:rPr>
              <a:t> that your staff continue to </a:t>
            </a:r>
            <a:r>
              <a:rPr lang="en-US" sz="1100" b="1" dirty="0">
                <a:latin typeface="Arial" panose="020B0604020202020204" pitchFamily="34" charset="0"/>
                <a:cs typeface="Arial" panose="020B0604020202020204" pitchFamily="34" charset="0"/>
              </a:rPr>
              <a:t>follow</a:t>
            </a:r>
            <a:r>
              <a:rPr lang="en-US" sz="1100" dirty="0">
                <a:latin typeface="Arial" panose="020B0604020202020204" pitchFamily="34" charset="0"/>
                <a:cs typeface="Arial" panose="020B0604020202020204" pitchFamily="34" charset="0"/>
              </a:rPr>
              <a:t> the appropriate procedures for putting on and removing PPE. This training session addresses those issues and concerns.</a:t>
            </a:r>
          </a:p>
          <a:p>
            <a:pPr marL="175814" indent="-175814" algn="jus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5814" indent="-175814" algn="just">
              <a:buFont typeface="Arial" panose="020B0604020202020204" pitchFamily="34" charset="0"/>
              <a:buChar char="•"/>
            </a:pPr>
            <a:r>
              <a:rPr lang="en-US" sz="1100" b="1" dirty="0">
                <a:latin typeface="Arial" panose="020B0604020202020204" pitchFamily="34" charset="0"/>
                <a:cs typeface="Arial" panose="020B0604020202020204" pitchFamily="34" charset="0"/>
              </a:rPr>
              <a:t>CDC</a:t>
            </a:r>
            <a:r>
              <a:rPr lang="en-US" sz="1100" dirty="0">
                <a:latin typeface="Arial" panose="020B0604020202020204" pitchFamily="34" charset="0"/>
                <a:cs typeface="Arial" panose="020B0604020202020204" pitchFamily="34" charset="0"/>
              </a:rPr>
              <a:t> has released guidance on how to effectively use (OPTIMIZE) your supply of PPE when there is a shortage or limit on the availability of PPE. (See Part 3, beginning on page 5). </a:t>
            </a:r>
            <a:r>
              <a:rPr lang="en-US" sz="1100" b="1" dirty="0">
                <a:latin typeface="Arial" panose="020B0604020202020204" pitchFamily="34" charset="0"/>
                <a:cs typeface="Arial" panose="020B0604020202020204" pitchFamily="34" charset="0"/>
              </a:rPr>
              <a:t>Remember</a:t>
            </a:r>
            <a:r>
              <a:rPr lang="en-US" sz="1100" dirty="0">
                <a:latin typeface="Arial" panose="020B0604020202020204" pitchFamily="34" charset="0"/>
                <a:cs typeface="Arial" panose="020B0604020202020204" pitchFamily="34" charset="0"/>
              </a:rPr>
              <a:t>, these guidance documents do </a:t>
            </a:r>
            <a:r>
              <a:rPr lang="en-US" sz="1100" b="1" dirty="0">
                <a:latin typeface="Arial" panose="020B0604020202020204" pitchFamily="34" charset="0"/>
                <a:cs typeface="Arial" panose="020B0604020202020204" pitchFamily="34" charset="0"/>
              </a:rPr>
              <a:t>NOT</a:t>
            </a:r>
            <a:r>
              <a:rPr lang="en-US" sz="1100" dirty="0">
                <a:latin typeface="Arial" panose="020B0604020202020204" pitchFamily="34" charset="0"/>
                <a:cs typeface="Arial" panose="020B0604020202020204" pitchFamily="34" charset="0"/>
              </a:rPr>
              <a:t> eliminate the use of PPE, they only provide information on </a:t>
            </a:r>
            <a:r>
              <a:rPr lang="en-US" sz="1100" b="1" dirty="0">
                <a:latin typeface="Arial" panose="020B0604020202020204" pitchFamily="34" charset="0"/>
                <a:cs typeface="Arial" panose="020B0604020202020204" pitchFamily="34" charset="0"/>
              </a:rPr>
              <a:t>how to effectively use (optimize) </a:t>
            </a:r>
            <a:r>
              <a:rPr lang="en-US" sz="1100" dirty="0">
                <a:latin typeface="Arial" panose="020B0604020202020204" pitchFamily="34" charset="0"/>
                <a:cs typeface="Arial" panose="020B0604020202020204" pitchFamily="34" charset="0"/>
              </a:rPr>
              <a:t>your supply of PPE.</a:t>
            </a:r>
          </a:p>
          <a:p>
            <a:pPr marL="175814" indent="-175814" algn="just">
              <a:buFont typeface="Arial" panose="020B0604020202020204" pitchFamily="34" charset="0"/>
              <a:buChar char="•"/>
            </a:pPr>
            <a:r>
              <a:rPr lang="en-US"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7631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First is the </a:t>
            </a:r>
            <a:r>
              <a:rPr lang="en-US" b="1" u="sng" dirty="0">
                <a:latin typeface="Arial" panose="020B0604020202020204" pitchFamily="34" charset="0"/>
                <a:cs typeface="Arial" panose="020B0604020202020204" pitchFamily="34" charset="0"/>
              </a:rPr>
              <a:t>purpose</a:t>
            </a:r>
            <a:r>
              <a:rPr lang="en-US" b="1" dirty="0">
                <a:latin typeface="Arial" panose="020B0604020202020204" pitchFamily="34" charset="0"/>
                <a:cs typeface="Arial" panose="020B0604020202020204" pitchFamily="34" charset="0"/>
              </a:rPr>
              <a:t> of use</a:t>
            </a:r>
            <a:r>
              <a:rPr lang="en-US" dirty="0">
                <a:latin typeface="Arial" panose="020B0604020202020204" pitchFamily="34" charset="0"/>
                <a:cs typeface="Arial" panose="020B0604020202020204" pitchFamily="34" charset="0"/>
              </a:rPr>
              <a:t>.  Isolation gowns are generally the </a:t>
            </a:r>
            <a:r>
              <a:rPr lang="en-US" u="sng" dirty="0">
                <a:latin typeface="Arial" panose="020B0604020202020204" pitchFamily="34" charset="0"/>
                <a:cs typeface="Arial" panose="020B0604020202020204" pitchFamily="34" charset="0"/>
              </a:rPr>
              <a:t>preferred</a:t>
            </a:r>
            <a:r>
              <a:rPr lang="en-US" dirty="0">
                <a:latin typeface="Arial" panose="020B0604020202020204" pitchFamily="34" charset="0"/>
                <a:cs typeface="Arial" panose="020B0604020202020204" pitchFamily="34" charset="0"/>
              </a:rPr>
              <a:t> PPE for clothing, but aprons occasionally are used where limited contamination is anticipated. If contamination of the arms can be anticipated, a gown should be selected. Gowns should fully cover the torso, fit comfortably over the body, and have long sleeves that fit snuggly at the wrist.</a:t>
            </a:r>
          </a:p>
          <a:p>
            <a:pPr algn="just"/>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Second are the material properties of the gown</a:t>
            </a:r>
            <a:r>
              <a:rPr lang="en-US" dirty="0">
                <a:latin typeface="Arial" panose="020B0604020202020204" pitchFamily="34" charset="0"/>
                <a:cs typeface="Arial" panose="020B0604020202020204" pitchFamily="34" charset="0"/>
              </a:rPr>
              <a:t>.  Isolation gowns are made either of cotton or a spun synthetic material that dictate whether they can be laundered and reused or must be disposed. Cotton and spun synthetic isolation gowns vary in their degree of fluid resistance, another factor that must be considered in the selection of this garb. If fluid penetration is likely, a fluid resistant gown should be used.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The last factor concerns resident risks </a:t>
            </a:r>
            <a:r>
              <a:rPr lang="en-US" dirty="0">
                <a:latin typeface="Arial" panose="020B0604020202020204" pitchFamily="34" charset="0"/>
                <a:cs typeface="Arial" panose="020B0604020202020204" pitchFamily="34" charset="0"/>
              </a:rPr>
              <a:t>and whether a clean, rather than sterile gown, can be used. Clean gowns are generally used for isolation.  Sterile gowns are only necessary for performing invasive procedures, such as inserting a central line. </a:t>
            </a:r>
          </a:p>
        </p:txBody>
      </p:sp>
    </p:spTree>
    <p:extLst>
      <p:ext uri="{BB962C8B-B14F-4D97-AF65-F5344CB8AC3E}">
        <p14:creationId xmlns:p14="http://schemas.microsoft.com/office/powerpoint/2010/main" val="314807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Masks</a:t>
            </a:r>
            <a:r>
              <a:rPr lang="en-US" dirty="0">
                <a:latin typeface="Arial" panose="020B0604020202020204" pitchFamily="34" charset="0"/>
                <a:cs typeface="Arial" panose="020B0604020202020204" pitchFamily="34" charset="0"/>
              </a:rPr>
              <a:t> should fully cover the nose and mouth and prevent fluid penetration.</a:t>
            </a:r>
          </a:p>
          <a:p>
            <a:pPr marL="241535" indent="-241535" algn="just">
              <a:buFont typeface="Wingdings" panose="05000000000000000000" pitchFamily="2" charset="2"/>
              <a:buChar char="§"/>
            </a:pPr>
            <a:endParaRPr lang="en-US" sz="9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Masks</a:t>
            </a:r>
            <a:r>
              <a:rPr lang="en-US" dirty="0">
                <a:latin typeface="Arial" panose="020B0604020202020204" pitchFamily="34" charset="0"/>
                <a:cs typeface="Arial" panose="020B0604020202020204" pitchFamily="34" charset="0"/>
              </a:rPr>
              <a:t> should fit snuggly over the nose and mouth.  For this reason, masks that have a flexible nose piece and can be secured to the head with string ties or elastic are preferable.  </a:t>
            </a:r>
          </a:p>
          <a:p>
            <a:pPr marL="241535" indent="-241535" algn="just">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Goggles</a:t>
            </a:r>
            <a:r>
              <a:rPr lang="en-US" dirty="0">
                <a:latin typeface="Arial" panose="020B0604020202020204" pitchFamily="34" charset="0"/>
                <a:cs typeface="Arial" panose="020B0604020202020204" pitchFamily="34" charset="0"/>
              </a:rPr>
              <a:t> provide barrier protection for the eyes. Goggles should fit snuggly over and around the eyes or personal prescription lenses. Goggles with antifog features will help maintain clarity of vision</a:t>
            </a:r>
          </a:p>
          <a:p>
            <a:pPr marL="241535" indent="-241535" algn="just">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Personal prescription lenses </a:t>
            </a:r>
            <a:r>
              <a:rPr lang="en-US" dirty="0">
                <a:latin typeface="Arial" panose="020B0604020202020204" pitchFamily="34" charset="0"/>
                <a:cs typeface="Arial" panose="020B0604020202020204" pitchFamily="34" charset="0"/>
              </a:rPr>
              <a:t>do NOT provide optimal eye protection and should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be used as a substitute for goggles.. </a:t>
            </a:r>
          </a:p>
          <a:p>
            <a:pPr marL="241535" indent="-241535" algn="just">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When skin protection</a:t>
            </a:r>
            <a:r>
              <a:rPr lang="en-US" dirty="0">
                <a:latin typeface="Arial" panose="020B0604020202020204" pitchFamily="34" charset="0"/>
                <a:cs typeface="Arial" panose="020B0604020202020204" pitchFamily="34" charset="0"/>
              </a:rPr>
              <a:t>, in addition to mouth, nose, and eye protection, is needed or desired, for example, when irrigating a wound or suctioning copious secretions, a </a:t>
            </a:r>
            <a:r>
              <a:rPr lang="en-US" b="1" dirty="0">
                <a:latin typeface="Arial" panose="020B0604020202020204" pitchFamily="34" charset="0"/>
                <a:cs typeface="Arial" panose="020B0604020202020204" pitchFamily="34" charset="0"/>
              </a:rPr>
              <a:t>face shield </a:t>
            </a:r>
            <a:r>
              <a:rPr lang="en-US" dirty="0">
                <a:latin typeface="Arial" panose="020B0604020202020204" pitchFamily="34" charset="0"/>
                <a:cs typeface="Arial" panose="020B0604020202020204" pitchFamily="34" charset="0"/>
              </a:rPr>
              <a:t>can be used as a substitute to wearing a mask or goggles. </a:t>
            </a:r>
          </a:p>
          <a:p>
            <a:pPr marL="241535" indent="-241535" algn="just">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face shield </a:t>
            </a:r>
            <a:r>
              <a:rPr lang="en-US" dirty="0">
                <a:latin typeface="Arial" panose="020B0604020202020204" pitchFamily="34" charset="0"/>
                <a:cs typeface="Arial" panose="020B0604020202020204" pitchFamily="34" charset="0"/>
              </a:rPr>
              <a:t>should cover the forehead, extend below the chin, and wrap around the side of the face. </a:t>
            </a:r>
          </a:p>
        </p:txBody>
      </p:sp>
    </p:spTree>
    <p:extLst>
      <p:ext uri="{BB962C8B-B14F-4D97-AF65-F5344CB8AC3E}">
        <p14:creationId xmlns:p14="http://schemas.microsoft.com/office/powerpoint/2010/main" val="339768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PPE also is used to protect caregivers from hazardous or infectious aerosols, such as Mycobacterium tuberculosis, COVID-19, etc.  </a:t>
            </a:r>
            <a:r>
              <a:rPr lang="en-US" b="1" dirty="0">
                <a:latin typeface="Arial" panose="020B0604020202020204" pitchFamily="34" charset="0"/>
                <a:cs typeface="Arial" panose="020B0604020202020204" pitchFamily="34" charset="0"/>
              </a:rPr>
              <a:t>Respirators</a:t>
            </a:r>
            <a:r>
              <a:rPr lang="en-US" dirty="0">
                <a:latin typeface="Arial" panose="020B0604020202020204" pitchFamily="34" charset="0"/>
                <a:cs typeface="Arial" panose="020B0604020202020204" pitchFamily="34" charset="0"/>
              </a:rPr>
              <a:t> that filter the air before it is inhaled should be used for respiratory protection.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most </a:t>
            </a:r>
            <a:r>
              <a:rPr lang="en-US" b="1" dirty="0">
                <a:latin typeface="Arial" panose="020B0604020202020204" pitchFamily="34" charset="0"/>
                <a:cs typeface="Arial" panose="020B0604020202020204" pitchFamily="34" charset="0"/>
              </a:rPr>
              <a:t>commonly</a:t>
            </a:r>
            <a:r>
              <a:rPr lang="en-US" dirty="0">
                <a:latin typeface="Arial" panose="020B0604020202020204" pitchFamily="34" charset="0"/>
                <a:cs typeface="Arial" panose="020B0604020202020204" pitchFamily="34" charset="0"/>
              </a:rPr>
              <a:t> used respirators in healthcare settings are the </a:t>
            </a:r>
            <a:r>
              <a:rPr lang="en-US" b="1" dirty="0">
                <a:latin typeface="Arial" panose="020B0604020202020204" pitchFamily="34" charset="0"/>
                <a:cs typeface="Arial" panose="020B0604020202020204" pitchFamily="34" charset="0"/>
              </a:rPr>
              <a:t>N95</a:t>
            </a:r>
            <a:r>
              <a:rPr lang="en-US" dirty="0">
                <a:latin typeface="Arial" panose="020B0604020202020204" pitchFamily="34" charset="0"/>
                <a:cs typeface="Arial" panose="020B0604020202020204" pitchFamily="34" charset="0"/>
              </a:rPr>
              <a:t>, N99, or N100 particulate respirators. </a:t>
            </a:r>
          </a:p>
          <a:p>
            <a:pPr algn="just"/>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Like other PPE, the </a:t>
            </a:r>
            <a:r>
              <a:rPr lang="en-US" b="1" dirty="0">
                <a:latin typeface="Arial" panose="020B0604020202020204" pitchFamily="34" charset="0"/>
                <a:cs typeface="Arial" panose="020B0604020202020204" pitchFamily="34" charset="0"/>
              </a:rPr>
              <a:t>selection</a:t>
            </a:r>
            <a:r>
              <a:rPr lang="en-US" dirty="0">
                <a:latin typeface="Arial" panose="020B0604020202020204" pitchFamily="34" charset="0"/>
                <a:cs typeface="Arial" panose="020B0604020202020204" pitchFamily="34" charset="0"/>
              </a:rPr>
              <a:t> of a respirator type must consider the nature of the exposure and risk involved.  For example, N95 particulate respirators might be worn by personnel entering the room of a resident with tuberculosis or COVID-19.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Regardless</a:t>
            </a:r>
            <a:r>
              <a:rPr lang="en-US" dirty="0">
                <a:latin typeface="Arial" panose="020B0604020202020204" pitchFamily="34" charset="0"/>
                <a:cs typeface="Arial" panose="020B0604020202020204" pitchFamily="34" charset="0"/>
              </a:rPr>
              <a:t> of the respirator used, it is </a:t>
            </a:r>
            <a:r>
              <a:rPr lang="en-US" b="1" dirty="0">
                <a:latin typeface="Arial" panose="020B0604020202020204" pitchFamily="34" charset="0"/>
                <a:cs typeface="Arial" panose="020B0604020202020204" pitchFamily="34" charset="0"/>
              </a:rPr>
              <a:t>imperative</a:t>
            </a:r>
            <a:r>
              <a:rPr lang="en-US" dirty="0">
                <a:latin typeface="Arial" panose="020B0604020202020204" pitchFamily="34" charset="0"/>
                <a:cs typeface="Arial" panose="020B0604020202020204" pitchFamily="34" charset="0"/>
              </a:rPr>
              <a:t> that staff </a:t>
            </a:r>
            <a:r>
              <a:rPr lang="en-US" b="1" dirty="0">
                <a:latin typeface="Arial" panose="020B0604020202020204" pitchFamily="34" charset="0"/>
                <a:cs typeface="Arial" panose="020B0604020202020204" pitchFamily="34" charset="0"/>
              </a:rPr>
              <a:t>follow</a:t>
            </a:r>
            <a:r>
              <a:rPr lang="en-US" dirty="0">
                <a:latin typeface="Arial" panose="020B0604020202020204" pitchFamily="34" charset="0"/>
                <a:cs typeface="Arial" panose="020B0604020202020204" pitchFamily="34" charset="0"/>
              </a:rPr>
              <a:t> the manufacturer’s recommendations for use, fitting, and cleaning.</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Instructor Note</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Refer</a:t>
            </a:r>
            <a:r>
              <a:rPr lang="en-US" dirty="0">
                <a:latin typeface="Arial" panose="020B0604020202020204" pitchFamily="34" charset="0"/>
                <a:cs typeface="Arial" panose="020B0604020202020204" pitchFamily="34" charset="0"/>
              </a:rPr>
              <a:t> to the </a:t>
            </a:r>
            <a:r>
              <a:rPr lang="en-US" b="1" dirty="0">
                <a:latin typeface="Arial" panose="020B0604020202020204" pitchFamily="34" charset="0"/>
                <a:cs typeface="Arial" panose="020B0604020202020204" pitchFamily="34" charset="0"/>
              </a:rPr>
              <a:t>OSHA</a:t>
            </a:r>
            <a:r>
              <a:rPr lang="en-US" dirty="0">
                <a:latin typeface="Arial" panose="020B0604020202020204" pitchFamily="34" charset="0"/>
                <a:cs typeface="Arial" panose="020B0604020202020204" pitchFamily="34" charset="0"/>
              </a:rPr>
              <a:t> news release relative to the </a:t>
            </a:r>
            <a:r>
              <a:rPr lang="en-US" b="1" dirty="0">
                <a:latin typeface="Arial" panose="020B0604020202020204" pitchFamily="34" charset="0"/>
                <a:cs typeface="Arial" panose="020B0604020202020204" pitchFamily="34" charset="0"/>
              </a:rPr>
              <a:t>Temporary Enforcement Guidance for Respirator Fit-Testing </a:t>
            </a:r>
            <a:r>
              <a:rPr lang="en-US" dirty="0">
                <a:latin typeface="Arial" panose="020B0604020202020204" pitchFamily="34" charset="0"/>
                <a:cs typeface="Arial" panose="020B0604020202020204" pitchFamily="34" charset="0"/>
              </a:rPr>
              <a:t>located in </a:t>
            </a:r>
            <a:r>
              <a:rPr lang="en-US" i="1" dirty="0">
                <a:latin typeface="Arial" panose="020B0604020202020204" pitchFamily="34" charset="0"/>
                <a:cs typeface="Arial" panose="020B0604020202020204" pitchFamily="34" charset="0"/>
              </a:rPr>
              <a:t>Part 3, beginning on  page 19.</a:t>
            </a:r>
          </a:p>
        </p:txBody>
      </p:sp>
    </p:spTree>
    <p:extLst>
      <p:ext uri="{BB962C8B-B14F-4D97-AF65-F5344CB8AC3E}">
        <p14:creationId xmlns:p14="http://schemas.microsoft.com/office/powerpoint/2010/main" val="407279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202430"/>
          </a:xfrm>
        </p:spPr>
        <p:txBody>
          <a:bodyPr/>
          <a:lstStyle/>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Put on PPE </a:t>
            </a:r>
            <a:r>
              <a:rPr lang="en-US" b="1" dirty="0">
                <a:latin typeface="Arial" panose="020B0604020202020204" pitchFamily="34" charset="0"/>
                <a:cs typeface="Arial" panose="020B0604020202020204" pitchFamily="34" charset="0"/>
              </a:rPr>
              <a:t>before</a:t>
            </a:r>
            <a:r>
              <a:rPr lang="en-US" dirty="0">
                <a:latin typeface="Arial" panose="020B0604020202020204" pitchFamily="34" charset="0"/>
                <a:cs typeface="Arial" panose="020B0604020202020204" pitchFamily="34" charset="0"/>
              </a:rPr>
              <a:t> you have any contact with the resident, generally before entering the room.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Once you have PPE on, use it carefully to </a:t>
            </a:r>
            <a:r>
              <a:rPr lang="en-US" b="1" dirty="0">
                <a:latin typeface="Arial" panose="020B0604020202020204" pitchFamily="34" charset="0"/>
                <a:cs typeface="Arial" panose="020B0604020202020204" pitchFamily="34" charset="0"/>
              </a:rPr>
              <a:t>prevent</a:t>
            </a:r>
            <a:r>
              <a:rPr lang="en-US" dirty="0">
                <a:latin typeface="Arial" panose="020B0604020202020204" pitchFamily="34" charset="0"/>
                <a:cs typeface="Arial" panose="020B0604020202020204" pitchFamily="34" charset="0"/>
              </a:rPr>
              <a:t> spreading contamination.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When you have </a:t>
            </a:r>
            <a:r>
              <a:rPr lang="en-US" b="1" dirty="0">
                <a:latin typeface="Arial" panose="020B0604020202020204" pitchFamily="34" charset="0"/>
                <a:cs typeface="Arial" panose="020B0604020202020204" pitchFamily="34" charset="0"/>
              </a:rPr>
              <a:t>completed</a:t>
            </a:r>
            <a:r>
              <a:rPr lang="en-US" dirty="0">
                <a:latin typeface="Arial" panose="020B0604020202020204" pitchFamily="34" charset="0"/>
                <a:cs typeface="Arial" panose="020B0604020202020204" pitchFamily="34" charset="0"/>
              </a:rPr>
              <a:t> your tasks, remove the PPE carefully  and discard it in the receptacles provided.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Immediately perform </a:t>
            </a:r>
            <a:r>
              <a:rPr lang="en-US" b="1" dirty="0">
                <a:latin typeface="Arial" panose="020B0604020202020204" pitchFamily="34" charset="0"/>
                <a:cs typeface="Arial" panose="020B0604020202020204" pitchFamily="34" charset="0"/>
              </a:rPr>
              <a:t>hand hygiene </a:t>
            </a:r>
            <a:r>
              <a:rPr lang="en-US" dirty="0">
                <a:latin typeface="Arial" panose="020B0604020202020204" pitchFamily="34" charset="0"/>
                <a:cs typeface="Arial" panose="020B0604020202020204" pitchFamily="34" charset="0"/>
              </a:rPr>
              <a:t>before going on to the next resident.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Suggestion</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Prior to moving to the next slide</a:t>
            </a:r>
            <a:r>
              <a:rPr lang="en-US" dirty="0">
                <a:latin typeface="Arial" panose="020B0604020202020204" pitchFamily="34" charset="0"/>
                <a:cs typeface="Arial" panose="020B0604020202020204" pitchFamily="34" charset="0"/>
              </a:rPr>
              <a:t>, select a participant to demonstrate the putting on and removing of PPE (e.g., gown, masks, goggles, gloves, etc.). Instruct the remaining participants to write down any incorrect procedures they may have observed.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Inform participants that the remaining session will be devoted to the proper sequence of putting on and removing PPE.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Provide participants with a copy of </a:t>
            </a:r>
            <a:r>
              <a:rPr lang="en-US" i="1" dirty="0">
                <a:latin typeface="Arial" panose="020B0604020202020204" pitchFamily="34" charset="0"/>
                <a:cs typeface="Arial" panose="020B0604020202020204" pitchFamily="34" charset="0"/>
              </a:rPr>
              <a:t>Handout #2 – Sequence for Putting On PPE.</a:t>
            </a:r>
          </a:p>
        </p:txBody>
      </p:sp>
    </p:spTree>
    <p:extLst>
      <p:ext uri="{BB962C8B-B14F-4D97-AF65-F5344CB8AC3E}">
        <p14:creationId xmlns:p14="http://schemas.microsoft.com/office/powerpoint/2010/main" val="561674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To put on a gown, </a:t>
            </a:r>
            <a:r>
              <a:rPr lang="en-US" b="1" dirty="0">
                <a:latin typeface="Arial" panose="020B0604020202020204" pitchFamily="34" charset="0"/>
                <a:cs typeface="Arial" panose="020B0604020202020204" pitchFamily="34" charset="0"/>
              </a:rPr>
              <a:t>first</a:t>
            </a:r>
            <a:r>
              <a:rPr lang="en-US" dirty="0">
                <a:latin typeface="Arial" panose="020B0604020202020204" pitchFamily="34" charset="0"/>
                <a:cs typeface="Arial" panose="020B0604020202020204" pitchFamily="34" charset="0"/>
              </a:rPr>
              <a:t> select the appropriate type for the task and the right size for you.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opening of the gown should be in the back; secure the gown at the neck and waist.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If the gown is too small to fully cover your torso, use two gowns.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Put on the </a:t>
            </a:r>
            <a:r>
              <a:rPr lang="en-US" b="1" dirty="0">
                <a:latin typeface="Arial" panose="020B0604020202020204" pitchFamily="34" charset="0"/>
                <a:cs typeface="Arial" panose="020B0604020202020204" pitchFamily="34" charset="0"/>
              </a:rPr>
              <a:t>first</a:t>
            </a:r>
            <a:r>
              <a:rPr lang="en-US" dirty="0">
                <a:latin typeface="Arial" panose="020B0604020202020204" pitchFamily="34" charset="0"/>
                <a:cs typeface="Arial" panose="020B0604020202020204" pitchFamily="34" charset="0"/>
              </a:rPr>
              <a:t> gown with the opening in front and the </a:t>
            </a:r>
            <a:r>
              <a:rPr lang="en-US" b="1" dirty="0">
                <a:latin typeface="Arial" panose="020B0604020202020204" pitchFamily="34" charset="0"/>
                <a:cs typeface="Arial" panose="020B0604020202020204" pitchFamily="34" charset="0"/>
              </a:rPr>
              <a:t>second</a:t>
            </a:r>
            <a:r>
              <a:rPr lang="en-US" dirty="0">
                <a:latin typeface="Arial" panose="020B0604020202020204" pitchFamily="34" charset="0"/>
                <a:cs typeface="Arial" panose="020B0604020202020204" pitchFamily="34" charset="0"/>
              </a:rPr>
              <a:t> gown over the </a:t>
            </a:r>
            <a:r>
              <a:rPr lang="en-US" b="1" dirty="0">
                <a:latin typeface="Arial" panose="020B0604020202020204" pitchFamily="34" charset="0"/>
                <a:cs typeface="Arial" panose="020B0604020202020204" pitchFamily="34" charset="0"/>
              </a:rPr>
              <a:t>first</a:t>
            </a:r>
            <a:r>
              <a:rPr lang="en-US" dirty="0">
                <a:latin typeface="Arial" panose="020B0604020202020204" pitchFamily="34" charset="0"/>
                <a:cs typeface="Arial" panose="020B0604020202020204" pitchFamily="34" charset="0"/>
              </a:rPr>
              <a:t> with the opening in the back.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#2 – Sequence for Putting On PPE</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657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Some masks are fastened with ties, others with elastic.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If the mask has ties</a:t>
            </a:r>
            <a:r>
              <a:rPr lang="en-US" sz="1100" dirty="0">
                <a:latin typeface="Arial" panose="020B0604020202020204" pitchFamily="34" charset="0"/>
                <a:cs typeface="Arial" panose="020B0604020202020204" pitchFamily="34" charset="0"/>
              </a:rPr>
              <a:t>, place the mask over your mouth, nose and chin.  Fit the flexible nose piece to the form of your nose bridge; tie the upper set at the back of your head and the lower set at the base of your neck.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If a mask has elastic head bands</a:t>
            </a:r>
            <a:r>
              <a:rPr lang="en-US" sz="1100" dirty="0">
                <a:latin typeface="Arial" panose="020B0604020202020204" pitchFamily="34" charset="0"/>
                <a:cs typeface="Arial" panose="020B0604020202020204" pitchFamily="34" charset="0"/>
              </a:rPr>
              <a:t>, separate the two bands, hold the mask in one hand and the bands in the other.  Place and hold the mask over your nose, mouth, and chin, then stretch the bands over your head and secure them comfortably as shown; one band on the upper back of your head, the other below the ears at the base of the neck.</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Adjust the mask to fit</a:t>
            </a:r>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Remember</a:t>
            </a:r>
            <a:r>
              <a:rPr lang="en-US" sz="1100" dirty="0">
                <a:latin typeface="Arial" panose="020B0604020202020204" pitchFamily="34" charset="0"/>
                <a:cs typeface="Arial" panose="020B0604020202020204" pitchFamily="34" charset="0"/>
              </a:rPr>
              <a:t>, you don’t want to be touching it during use so take the few seconds needed to make sure it is secure on your head and fits snuggly around your face so there are no gaps.</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OPTIONAL</a:t>
            </a:r>
            <a:r>
              <a:rPr lang="en-US" sz="1100" dirty="0">
                <a:latin typeface="Arial" panose="020B0604020202020204" pitchFamily="34" charset="0"/>
                <a:cs typeface="Arial" panose="020B0604020202020204" pitchFamily="34" charset="0"/>
              </a:rPr>
              <a:t>: Refer to </a:t>
            </a:r>
            <a:r>
              <a:rPr lang="en-US" sz="1100" i="1" dirty="0">
                <a:latin typeface="Arial" panose="020B0604020202020204" pitchFamily="34" charset="0"/>
                <a:cs typeface="Arial" panose="020B0604020202020204" pitchFamily="34" charset="0"/>
              </a:rPr>
              <a:t>Handout #2 – Sequence for Putting On PPE</a:t>
            </a:r>
            <a:r>
              <a:rPr lang="en-US"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69186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Wash</a:t>
            </a:r>
            <a:r>
              <a:rPr lang="en-US" sz="1100" dirty="0">
                <a:latin typeface="Arial" panose="020B0604020202020204" pitchFamily="34" charset="0"/>
                <a:cs typeface="Arial" panose="020B0604020202020204" pitchFamily="34" charset="0"/>
              </a:rPr>
              <a:t> your hands </a:t>
            </a:r>
            <a:r>
              <a:rPr lang="en-US" sz="1100" u="sng" dirty="0">
                <a:latin typeface="Arial" panose="020B0604020202020204" pitchFamily="34" charset="0"/>
                <a:cs typeface="Arial" panose="020B0604020202020204" pitchFamily="34" charset="0"/>
              </a:rPr>
              <a:t>thoroughly</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BEFORE</a:t>
            </a:r>
            <a:r>
              <a:rPr lang="en-US" sz="1100" dirty="0">
                <a:latin typeface="Arial" panose="020B0604020202020204" pitchFamily="34" charset="0"/>
                <a:cs typeface="Arial" panose="020B0604020202020204" pitchFamily="34" charset="0"/>
              </a:rPr>
              <a:t> putting on your respirator.</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u="sng" dirty="0">
                <a:latin typeface="Arial" panose="020B0604020202020204" pitchFamily="34" charset="0"/>
                <a:cs typeface="Arial" panose="020B0604020202020204" pitchFamily="34" charset="0"/>
              </a:rPr>
              <a:t>If you have used a respirator before that fits you</a:t>
            </a:r>
            <a:r>
              <a:rPr lang="en-US" sz="1100" dirty="0">
                <a:latin typeface="Arial" panose="020B0604020202020204" pitchFamily="34" charset="0"/>
                <a:cs typeface="Arial" panose="020B0604020202020204" pitchFamily="34" charset="0"/>
              </a:rPr>
              <a:t>, use the same make, model and size.</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Inspect</a:t>
            </a:r>
            <a:r>
              <a:rPr lang="en-US" sz="1100" dirty="0">
                <a:latin typeface="Arial" panose="020B0604020202020204" pitchFamily="34" charset="0"/>
                <a:cs typeface="Arial" panose="020B0604020202020204" pitchFamily="34" charset="0"/>
              </a:rPr>
              <a:t> the respirator for damage. If your respirator appears damaged, DO NOT USE IT. Replace it with a new one.</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Do </a:t>
            </a:r>
            <a:r>
              <a:rPr lang="en-US" sz="1100" b="1" dirty="0">
                <a:latin typeface="Arial" panose="020B0604020202020204" pitchFamily="34" charset="0"/>
                <a:cs typeface="Arial" panose="020B0604020202020204" pitchFamily="34" charset="0"/>
              </a:rPr>
              <a:t>not</a:t>
            </a:r>
            <a:r>
              <a:rPr lang="en-US" sz="1100" dirty="0">
                <a:latin typeface="Arial" panose="020B0604020202020204" pitchFamily="34" charset="0"/>
                <a:cs typeface="Arial" panose="020B0604020202020204" pitchFamily="34" charset="0"/>
              </a:rPr>
              <a:t> allow facial hair, hair, jewelry, glasses, clothing, or anything else to </a:t>
            </a:r>
            <a:r>
              <a:rPr lang="en-US" sz="1100" b="1" dirty="0">
                <a:latin typeface="Arial" panose="020B0604020202020204" pitchFamily="34" charset="0"/>
                <a:cs typeface="Arial" panose="020B0604020202020204" pitchFamily="34" charset="0"/>
              </a:rPr>
              <a:t>prevent</a:t>
            </a:r>
            <a:r>
              <a:rPr lang="en-US" sz="1100" dirty="0">
                <a:latin typeface="Arial" panose="020B0604020202020204" pitchFamily="34" charset="0"/>
                <a:cs typeface="Arial" panose="020B0604020202020204" pitchFamily="34" charset="0"/>
              </a:rPr>
              <a:t> proper </a:t>
            </a:r>
            <a:r>
              <a:rPr lang="en-US" sz="1100" b="1" dirty="0">
                <a:latin typeface="Arial" panose="020B0604020202020204" pitchFamily="34" charset="0"/>
                <a:cs typeface="Arial" panose="020B0604020202020204" pitchFamily="34" charset="0"/>
              </a:rPr>
              <a:t>placement</a:t>
            </a:r>
            <a:r>
              <a:rPr lang="en-US" sz="1100" dirty="0">
                <a:latin typeface="Arial" panose="020B0604020202020204" pitchFamily="34" charset="0"/>
                <a:cs typeface="Arial" panose="020B0604020202020204" pitchFamily="34" charset="0"/>
              </a:rPr>
              <a:t> or come between your face and the respirator.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Follow the instructions that come with your respirator</a:t>
            </a:r>
            <a:r>
              <a:rPr lang="en-US" sz="1100"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OPTIONAL</a:t>
            </a:r>
            <a:r>
              <a:rPr lang="en-US" sz="1100" dirty="0">
                <a:latin typeface="Arial" panose="020B0604020202020204" pitchFamily="34" charset="0"/>
                <a:cs typeface="Arial" panose="020B0604020202020204" pitchFamily="34" charset="0"/>
              </a:rPr>
              <a:t>: Refer to </a:t>
            </a:r>
            <a:r>
              <a:rPr lang="en-US" sz="1100" i="1" dirty="0">
                <a:latin typeface="Arial" panose="020B0604020202020204" pitchFamily="34" charset="0"/>
                <a:cs typeface="Arial" panose="020B0604020202020204" pitchFamily="34" charset="0"/>
              </a:rPr>
              <a:t>Handout #4 – How to Properly Put on and Take off a Disposable Respirator.</a:t>
            </a:r>
          </a:p>
          <a:p>
            <a:pPr marL="241535" indent="-241535" algn="just">
              <a:buFont typeface="Wingdings" panose="05000000000000000000" pitchFamily="2" charset="2"/>
              <a:buChar char="§"/>
            </a:pPr>
            <a:endParaRPr lang="en-US" sz="1100" i="1"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Instructor Note</a:t>
            </a:r>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Refer</a:t>
            </a:r>
            <a:r>
              <a:rPr lang="en-US" sz="1100" dirty="0">
                <a:latin typeface="Arial" panose="020B0604020202020204" pitchFamily="34" charset="0"/>
                <a:cs typeface="Arial" panose="020B0604020202020204" pitchFamily="34" charset="0"/>
              </a:rPr>
              <a:t> to the </a:t>
            </a:r>
            <a:r>
              <a:rPr lang="en-US" sz="1100" b="1" dirty="0">
                <a:latin typeface="Arial" panose="020B0604020202020204" pitchFamily="34" charset="0"/>
                <a:cs typeface="Arial" panose="020B0604020202020204" pitchFamily="34" charset="0"/>
              </a:rPr>
              <a:t>OSHA</a:t>
            </a:r>
            <a:r>
              <a:rPr lang="en-US" sz="1100" dirty="0">
                <a:latin typeface="Arial" panose="020B0604020202020204" pitchFamily="34" charset="0"/>
                <a:cs typeface="Arial" panose="020B0604020202020204" pitchFamily="34" charset="0"/>
              </a:rPr>
              <a:t> news release relative to the </a:t>
            </a:r>
            <a:r>
              <a:rPr lang="en-US" sz="1100" b="1" dirty="0">
                <a:latin typeface="Arial" panose="020B0604020202020204" pitchFamily="34" charset="0"/>
                <a:cs typeface="Arial" panose="020B0604020202020204" pitchFamily="34" charset="0"/>
              </a:rPr>
              <a:t>Temporary Enforcement Guidance for Respirator Fit-Testing </a:t>
            </a:r>
            <a:r>
              <a:rPr lang="en-US" sz="1100" dirty="0">
                <a:latin typeface="Arial" panose="020B0604020202020204" pitchFamily="34" charset="0"/>
                <a:cs typeface="Arial" panose="020B0604020202020204" pitchFamily="34" charset="0"/>
              </a:rPr>
              <a:t>located in </a:t>
            </a:r>
            <a:r>
              <a:rPr lang="en-US" sz="1100" i="1" dirty="0">
                <a:latin typeface="Arial" panose="020B0604020202020204" pitchFamily="34" charset="0"/>
                <a:cs typeface="Arial" panose="020B0604020202020204" pitchFamily="34" charset="0"/>
              </a:rPr>
              <a:t>Part 3, beginning on  page 19.</a:t>
            </a:r>
          </a:p>
        </p:txBody>
      </p:sp>
    </p:spTree>
    <p:extLst>
      <p:ext uri="{BB962C8B-B14F-4D97-AF65-F5344CB8AC3E}">
        <p14:creationId xmlns:p14="http://schemas.microsoft.com/office/powerpoint/2010/main" val="685882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Wash</a:t>
            </a:r>
            <a:r>
              <a:rPr lang="en-US" sz="1100" dirty="0">
                <a:latin typeface="Arial" panose="020B0604020202020204" pitchFamily="34" charset="0"/>
                <a:cs typeface="Arial" panose="020B0604020202020204" pitchFamily="34" charset="0"/>
              </a:rPr>
              <a:t> your hands </a:t>
            </a:r>
            <a:r>
              <a:rPr lang="en-US" sz="1100" u="sng" dirty="0">
                <a:latin typeface="Arial" panose="020B0604020202020204" pitchFamily="34" charset="0"/>
                <a:cs typeface="Arial" panose="020B0604020202020204" pitchFamily="34" charset="0"/>
              </a:rPr>
              <a:t>thoroughly</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BEFORE</a:t>
            </a:r>
            <a:r>
              <a:rPr lang="en-US" sz="1100" dirty="0">
                <a:latin typeface="Arial" panose="020B0604020202020204" pitchFamily="34" charset="0"/>
                <a:cs typeface="Arial" panose="020B0604020202020204" pitchFamily="34" charset="0"/>
              </a:rPr>
              <a:t> putting on your respirator.</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u="sng" dirty="0">
                <a:latin typeface="Arial" panose="020B0604020202020204" pitchFamily="34" charset="0"/>
                <a:cs typeface="Arial" panose="020B0604020202020204" pitchFamily="34" charset="0"/>
              </a:rPr>
              <a:t>If you have used a respirator before that fits you</a:t>
            </a:r>
            <a:r>
              <a:rPr lang="en-US" sz="1100" dirty="0">
                <a:latin typeface="Arial" panose="020B0604020202020204" pitchFamily="34" charset="0"/>
                <a:cs typeface="Arial" panose="020B0604020202020204" pitchFamily="34" charset="0"/>
              </a:rPr>
              <a:t>, use the same make, model and size.</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Inspect</a:t>
            </a:r>
            <a:r>
              <a:rPr lang="en-US" sz="1100" dirty="0">
                <a:latin typeface="Arial" panose="020B0604020202020204" pitchFamily="34" charset="0"/>
                <a:cs typeface="Arial" panose="020B0604020202020204" pitchFamily="34" charset="0"/>
              </a:rPr>
              <a:t> the respirator for damage. If your respirator appears damaged, DO NOT USE IT. Replace it with a new one.</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Do </a:t>
            </a:r>
            <a:r>
              <a:rPr lang="en-US" sz="1100" b="1" dirty="0">
                <a:latin typeface="Arial" panose="020B0604020202020204" pitchFamily="34" charset="0"/>
                <a:cs typeface="Arial" panose="020B0604020202020204" pitchFamily="34" charset="0"/>
              </a:rPr>
              <a:t>not</a:t>
            </a:r>
            <a:r>
              <a:rPr lang="en-US" sz="1100" dirty="0">
                <a:latin typeface="Arial" panose="020B0604020202020204" pitchFamily="34" charset="0"/>
                <a:cs typeface="Arial" panose="020B0604020202020204" pitchFamily="34" charset="0"/>
              </a:rPr>
              <a:t> allow facial hair, hair, jewelry, glasses, clothing, or anything else to </a:t>
            </a:r>
            <a:r>
              <a:rPr lang="en-US" sz="1100" b="1" dirty="0">
                <a:latin typeface="Arial" panose="020B0604020202020204" pitchFamily="34" charset="0"/>
                <a:cs typeface="Arial" panose="020B0604020202020204" pitchFamily="34" charset="0"/>
              </a:rPr>
              <a:t>prevent</a:t>
            </a:r>
            <a:r>
              <a:rPr lang="en-US" sz="1100" dirty="0">
                <a:latin typeface="Arial" panose="020B0604020202020204" pitchFamily="34" charset="0"/>
                <a:cs typeface="Arial" panose="020B0604020202020204" pitchFamily="34" charset="0"/>
              </a:rPr>
              <a:t> proper </a:t>
            </a:r>
            <a:r>
              <a:rPr lang="en-US" sz="1100" b="1" dirty="0">
                <a:latin typeface="Arial" panose="020B0604020202020204" pitchFamily="34" charset="0"/>
                <a:cs typeface="Arial" panose="020B0604020202020204" pitchFamily="34" charset="0"/>
              </a:rPr>
              <a:t>placement</a:t>
            </a:r>
            <a:r>
              <a:rPr lang="en-US" sz="1100" dirty="0">
                <a:latin typeface="Arial" panose="020B0604020202020204" pitchFamily="34" charset="0"/>
                <a:cs typeface="Arial" panose="020B0604020202020204" pitchFamily="34" charset="0"/>
              </a:rPr>
              <a:t> or come between your face and the respirator.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Follow the instructions that come with your respirator</a:t>
            </a:r>
            <a:r>
              <a:rPr lang="en-US" sz="1100"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OPTIONAL</a:t>
            </a:r>
            <a:r>
              <a:rPr lang="en-US" sz="1100" dirty="0">
                <a:latin typeface="Arial" panose="020B0604020202020204" pitchFamily="34" charset="0"/>
                <a:cs typeface="Arial" panose="020B0604020202020204" pitchFamily="34" charset="0"/>
              </a:rPr>
              <a:t>: Refer to </a:t>
            </a:r>
            <a:r>
              <a:rPr lang="en-US" sz="1100" i="1" dirty="0">
                <a:latin typeface="Arial" panose="020B0604020202020204" pitchFamily="34" charset="0"/>
                <a:cs typeface="Arial" panose="020B0604020202020204" pitchFamily="34" charset="0"/>
              </a:rPr>
              <a:t>Handout #4 – How to Properly Put on and Take off a Disposable Respirator.</a:t>
            </a:r>
          </a:p>
          <a:p>
            <a:pPr marL="241535" indent="-241535" algn="just">
              <a:buFont typeface="Wingdings" panose="05000000000000000000" pitchFamily="2" charset="2"/>
              <a:buChar char="§"/>
            </a:pPr>
            <a:endParaRPr lang="en-US" sz="1100" i="1"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Instructor Note</a:t>
            </a:r>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Refer</a:t>
            </a:r>
            <a:r>
              <a:rPr lang="en-US" sz="1100" dirty="0">
                <a:latin typeface="Arial" panose="020B0604020202020204" pitchFamily="34" charset="0"/>
                <a:cs typeface="Arial" panose="020B0604020202020204" pitchFamily="34" charset="0"/>
              </a:rPr>
              <a:t> to the </a:t>
            </a:r>
            <a:r>
              <a:rPr lang="en-US" sz="1100" b="1" dirty="0">
                <a:latin typeface="Arial" panose="020B0604020202020204" pitchFamily="34" charset="0"/>
                <a:cs typeface="Arial" panose="020B0604020202020204" pitchFamily="34" charset="0"/>
              </a:rPr>
              <a:t>OSHA</a:t>
            </a:r>
            <a:r>
              <a:rPr lang="en-US" sz="1100" dirty="0">
                <a:latin typeface="Arial" panose="020B0604020202020204" pitchFamily="34" charset="0"/>
                <a:cs typeface="Arial" panose="020B0604020202020204" pitchFamily="34" charset="0"/>
              </a:rPr>
              <a:t> news release relative to the </a:t>
            </a:r>
            <a:r>
              <a:rPr lang="en-US" sz="1100" b="1" dirty="0">
                <a:latin typeface="Arial" panose="020B0604020202020204" pitchFamily="34" charset="0"/>
                <a:cs typeface="Arial" panose="020B0604020202020204" pitchFamily="34" charset="0"/>
              </a:rPr>
              <a:t>Temporary Enforcement Guidance for Respirator Fit-Testing </a:t>
            </a:r>
            <a:r>
              <a:rPr lang="en-US" sz="1100" dirty="0">
                <a:latin typeface="Arial" panose="020B0604020202020204" pitchFamily="34" charset="0"/>
                <a:cs typeface="Arial" panose="020B0604020202020204" pitchFamily="34" charset="0"/>
              </a:rPr>
              <a:t>located in </a:t>
            </a:r>
            <a:r>
              <a:rPr lang="en-US" sz="1100" i="1" dirty="0">
                <a:latin typeface="Arial" panose="020B0604020202020204" pitchFamily="34" charset="0"/>
                <a:cs typeface="Arial" panose="020B0604020202020204" pitchFamily="34" charset="0"/>
              </a:rPr>
              <a:t>Part 3, beginning on  page 19.</a:t>
            </a:r>
          </a:p>
        </p:txBody>
      </p:sp>
    </p:spTree>
    <p:extLst>
      <p:ext uri="{BB962C8B-B14F-4D97-AF65-F5344CB8AC3E}">
        <p14:creationId xmlns:p14="http://schemas.microsoft.com/office/powerpoint/2010/main" val="123361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If eye protection is needed, </a:t>
            </a:r>
            <a:r>
              <a:rPr lang="en-US" sz="1100" b="1" dirty="0">
                <a:latin typeface="Arial" panose="020B0604020202020204" pitchFamily="34" charset="0"/>
                <a:cs typeface="Arial" panose="020B0604020202020204" pitchFamily="34" charset="0"/>
              </a:rPr>
              <a:t>either</a:t>
            </a:r>
            <a:r>
              <a:rPr lang="en-US" sz="1100" dirty="0">
                <a:latin typeface="Arial" panose="020B0604020202020204" pitchFamily="34" charset="0"/>
                <a:cs typeface="Arial" panose="020B0604020202020204" pitchFamily="34" charset="0"/>
              </a:rPr>
              <a:t> goggles or a face shield should be worn.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Position either device over the face and/or eyes and secure to head using the attached ear-pieces or head band.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Adjust to fit comfortably</a:t>
            </a:r>
            <a:r>
              <a:rPr lang="en-US" sz="1100" dirty="0">
                <a:latin typeface="Arial" panose="020B0604020202020204" pitchFamily="34" charset="0"/>
                <a:cs typeface="Arial" panose="020B0604020202020204" pitchFamily="34" charset="0"/>
              </a:rPr>
              <a:t>.  Goggles should feel snug but not tight.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OPTIONAL</a:t>
            </a:r>
            <a:r>
              <a:rPr lang="en-US" sz="1100" dirty="0">
                <a:latin typeface="Arial" panose="020B0604020202020204" pitchFamily="34" charset="0"/>
                <a:cs typeface="Arial" panose="020B0604020202020204" pitchFamily="34" charset="0"/>
              </a:rPr>
              <a:t>: Refer to </a:t>
            </a:r>
            <a:r>
              <a:rPr lang="en-US" sz="1100" i="1" dirty="0">
                <a:latin typeface="Arial" panose="020B0604020202020204" pitchFamily="34" charset="0"/>
                <a:cs typeface="Arial" panose="020B0604020202020204" pitchFamily="34" charset="0"/>
              </a:rPr>
              <a:t>Handout #2 – Sequence for Putting On PPE.</a:t>
            </a:r>
          </a:p>
        </p:txBody>
      </p:sp>
    </p:spTree>
    <p:extLst>
      <p:ext uri="{BB962C8B-B14F-4D97-AF65-F5344CB8AC3E}">
        <p14:creationId xmlns:p14="http://schemas.microsoft.com/office/powerpoint/2010/main" val="4085937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last</a:t>
            </a:r>
            <a:r>
              <a:rPr lang="en-US" dirty="0">
                <a:latin typeface="Arial" panose="020B0604020202020204" pitchFamily="34" charset="0"/>
                <a:cs typeface="Arial" panose="020B0604020202020204" pitchFamily="34" charset="0"/>
              </a:rPr>
              <a:t> item of PPE to be put on (donned) is a pair of gloves.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Be sure to select the type of glove needed for the task in the size that best fits you. Insert each hand into the appropriate glove and adjust as needed for comfort and dexterity.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If you are wearing an isolation gown, tuck the gown cuffs securely under each glove. This provides a continuous barrier protection for your skin.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#2 – Sequence for Putting On PPE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7127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14" indent="-175814" algn="just">
              <a:buFont typeface="Arial" panose="020B0604020202020204" pitchFamily="34" charset="0"/>
              <a:buChar char="•"/>
            </a:pPr>
            <a:r>
              <a:rPr lang="en-US" sz="1100" b="1" dirty="0">
                <a:latin typeface="Arial" panose="020B0604020202020204" pitchFamily="34" charset="0"/>
                <a:cs typeface="Arial" panose="020B0604020202020204" pitchFamily="34" charset="0"/>
              </a:rPr>
              <a:t>Suggestion</a:t>
            </a:r>
            <a:r>
              <a:rPr lang="en-US" sz="1100" dirty="0">
                <a:latin typeface="Arial" panose="020B0604020202020204" pitchFamily="34" charset="0"/>
                <a:cs typeface="Arial" panose="020B0604020202020204" pitchFamily="34" charset="0"/>
              </a:rPr>
              <a:t>: Prior to moving to the next slide, ask participants how important the use of PPE is to them. </a:t>
            </a:r>
          </a:p>
          <a:p>
            <a:pPr marL="175814" indent="-175814" algn="jus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814" indent="-175814" algn="just">
              <a:buFont typeface="Arial" panose="020B0604020202020204" pitchFamily="34" charset="0"/>
              <a:buChar char="•"/>
            </a:pPr>
            <a:r>
              <a:rPr lang="en-US" sz="1100" dirty="0">
                <a:latin typeface="Arial" panose="020B0604020202020204" pitchFamily="34" charset="0"/>
                <a:cs typeface="Arial" panose="020B0604020202020204" pitchFamily="34" charset="0"/>
              </a:rPr>
              <a:t>This will provide you with a sense of how knowledgeable your participants are about your facility’s use of personal protective equipment as well as their use of PPE.</a:t>
            </a:r>
          </a:p>
          <a:p>
            <a:pPr marL="175814" indent="-175814" algn="jus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814" indent="-175814" algn="just">
              <a:buFont typeface="Arial" panose="020B0604020202020204" pitchFamily="34" charset="0"/>
              <a:buChar char="•"/>
            </a:pPr>
            <a:r>
              <a:rPr lang="en-US" sz="1100" dirty="0">
                <a:latin typeface="Arial" panose="020B0604020202020204" pitchFamily="34" charset="0"/>
                <a:cs typeface="Arial" panose="020B0604020202020204" pitchFamily="34" charset="0"/>
              </a:rPr>
              <a:t>Tell participants that each of these objectives are discussed during the training session.</a:t>
            </a:r>
          </a:p>
          <a:p>
            <a:pPr marL="175814" indent="-175814" algn="jus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814" indent="-175814" algn="just">
              <a:buFont typeface="Arial" panose="020B0604020202020204" pitchFamily="34" charset="0"/>
              <a:buChar char="•"/>
            </a:pPr>
            <a:r>
              <a:rPr lang="en-US" sz="1100" b="1" dirty="0">
                <a:latin typeface="Arial" panose="020B0604020202020204" pitchFamily="34" charset="0"/>
                <a:cs typeface="Arial" panose="020B0604020202020204" pitchFamily="34" charset="0"/>
              </a:rPr>
              <a:t>Instructor Note</a:t>
            </a:r>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Remind</a:t>
            </a:r>
            <a:r>
              <a:rPr lang="en-US" sz="1100" dirty="0">
                <a:latin typeface="Arial" panose="020B0604020202020204" pitchFamily="34" charset="0"/>
                <a:cs typeface="Arial" panose="020B0604020202020204" pitchFamily="34" charset="0"/>
              </a:rPr>
              <a:t> participants that during emergencies, PPE supplies may be limited. However, it is still </a:t>
            </a:r>
            <a:r>
              <a:rPr lang="en-US" sz="1100" b="1" dirty="0">
                <a:latin typeface="Arial" panose="020B0604020202020204" pitchFamily="34" charset="0"/>
                <a:cs typeface="Arial" panose="020B0604020202020204" pitchFamily="34" charset="0"/>
              </a:rPr>
              <a:t>crucial</a:t>
            </a:r>
            <a:r>
              <a:rPr lang="en-US" sz="1100" dirty="0">
                <a:latin typeface="Arial" panose="020B0604020202020204" pitchFamily="34" charset="0"/>
                <a:cs typeface="Arial" panose="020B0604020202020204" pitchFamily="34" charset="0"/>
              </a:rPr>
              <a:t> that caregivers continue to </a:t>
            </a:r>
            <a:r>
              <a:rPr lang="en-US" sz="1100" b="1" dirty="0">
                <a:latin typeface="Arial" panose="020B0604020202020204" pitchFamily="34" charset="0"/>
                <a:cs typeface="Arial" panose="020B0604020202020204" pitchFamily="34" charset="0"/>
              </a:rPr>
              <a:t>follow</a:t>
            </a:r>
            <a:r>
              <a:rPr lang="en-US" sz="1100" dirty="0">
                <a:latin typeface="Arial" panose="020B0604020202020204" pitchFamily="34" charset="0"/>
                <a:cs typeface="Arial" panose="020B0604020202020204" pitchFamily="34" charset="0"/>
              </a:rPr>
              <a:t> the appropriate procedures for </a:t>
            </a:r>
            <a:r>
              <a:rPr lang="en-US" sz="1100" b="1" dirty="0">
                <a:latin typeface="Arial" panose="020B0604020202020204" pitchFamily="34" charset="0"/>
                <a:cs typeface="Arial" panose="020B0604020202020204" pitchFamily="34" charset="0"/>
              </a:rPr>
              <a:t>putting on, removing, and discarding PPE</a:t>
            </a:r>
            <a:r>
              <a:rPr lang="en-US" sz="1100" dirty="0">
                <a:latin typeface="Arial" panose="020B0604020202020204" pitchFamily="34" charset="0"/>
                <a:cs typeface="Arial" panose="020B0604020202020204" pitchFamily="34" charset="0"/>
              </a:rPr>
              <a:t>. This training session addresses those issues and concerns.</a:t>
            </a:r>
          </a:p>
          <a:p>
            <a:pPr marL="175814" indent="-175814" algn="jus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814" indent="-175814" algn="just">
              <a:buFont typeface="Arial" panose="020B0604020202020204" pitchFamily="34" charset="0"/>
              <a:buChar char="•"/>
            </a:pPr>
            <a:r>
              <a:rPr lang="en-US" sz="1100" b="1" dirty="0">
                <a:latin typeface="Arial" panose="020B0604020202020204" pitchFamily="34" charset="0"/>
                <a:cs typeface="Arial" panose="020B0604020202020204" pitchFamily="34" charset="0"/>
              </a:rPr>
              <a:t>CDC</a:t>
            </a:r>
            <a:r>
              <a:rPr lang="en-US" sz="1100" dirty="0">
                <a:latin typeface="Arial" panose="020B0604020202020204" pitchFamily="34" charset="0"/>
                <a:cs typeface="Arial" panose="020B0604020202020204" pitchFamily="34" charset="0"/>
              </a:rPr>
              <a:t> has released guidance on how to effectively use (OPTIMIZE) your supply of PPE when there is a shortage or limit on the availability of PPE. (See Part 3, beginning on page 5). </a:t>
            </a:r>
            <a:r>
              <a:rPr lang="en-US" sz="1100" b="1" dirty="0">
                <a:latin typeface="Arial" panose="020B0604020202020204" pitchFamily="34" charset="0"/>
                <a:cs typeface="Arial" panose="020B0604020202020204" pitchFamily="34" charset="0"/>
              </a:rPr>
              <a:t>Remember</a:t>
            </a:r>
            <a:r>
              <a:rPr lang="en-US" sz="1100" dirty="0">
                <a:latin typeface="Arial" panose="020B0604020202020204" pitchFamily="34" charset="0"/>
                <a:cs typeface="Arial" panose="020B0604020202020204" pitchFamily="34" charset="0"/>
              </a:rPr>
              <a:t>, these guidance documents do </a:t>
            </a:r>
            <a:r>
              <a:rPr lang="en-US" sz="1100" b="1" dirty="0">
                <a:latin typeface="Arial" panose="020B0604020202020204" pitchFamily="34" charset="0"/>
                <a:cs typeface="Arial" panose="020B0604020202020204" pitchFamily="34" charset="0"/>
              </a:rPr>
              <a:t>NOT</a:t>
            </a:r>
            <a:r>
              <a:rPr lang="en-US" sz="1100" dirty="0">
                <a:latin typeface="Arial" panose="020B0604020202020204" pitchFamily="34" charset="0"/>
                <a:cs typeface="Arial" panose="020B0604020202020204" pitchFamily="34" charset="0"/>
              </a:rPr>
              <a:t> eliminate the use of PPE, they only provide information on </a:t>
            </a:r>
            <a:r>
              <a:rPr lang="en-US" sz="1100" b="1" dirty="0">
                <a:latin typeface="Arial" panose="020B0604020202020204" pitchFamily="34" charset="0"/>
                <a:cs typeface="Arial" panose="020B0604020202020204" pitchFamily="34" charset="0"/>
              </a:rPr>
              <a:t>how to effectively use (optimize) </a:t>
            </a:r>
            <a:r>
              <a:rPr lang="en-US" sz="1100" dirty="0">
                <a:latin typeface="Arial" panose="020B0604020202020204" pitchFamily="34" charset="0"/>
                <a:cs typeface="Arial" panose="020B0604020202020204" pitchFamily="34" charset="0"/>
              </a:rPr>
              <a:t>your supply of PPE.</a:t>
            </a:r>
          </a:p>
          <a:p>
            <a:pPr marL="175814" indent="-175814" algn="just">
              <a:buFont typeface="Arial" panose="020B0604020202020204" pitchFamily="34" charset="0"/>
              <a:buChar char="•"/>
            </a:pPr>
            <a:r>
              <a:rPr lang="en-US" sz="1100" dirty="0">
                <a:latin typeface="Arial" panose="020B0604020202020204" pitchFamily="34" charset="0"/>
                <a:cs typeface="Arial" panose="020B0604020202020204" pitchFamily="34" charset="0"/>
              </a:rPr>
              <a:t>.</a:t>
            </a:r>
          </a:p>
          <a:p>
            <a:pPr marL="175814" indent="-175814"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5814" indent="-175814"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232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addition</a:t>
            </a:r>
            <a:r>
              <a:rPr lang="en-US" dirty="0">
                <a:latin typeface="Arial" panose="020B0604020202020204" pitchFamily="34" charset="0"/>
                <a:cs typeface="Arial" panose="020B0604020202020204" pitchFamily="34" charset="0"/>
              </a:rPr>
              <a:t> to wearing PPE, </a:t>
            </a:r>
            <a:r>
              <a:rPr lang="en-US" b="1" dirty="0">
                <a:latin typeface="Arial" panose="020B0604020202020204" pitchFamily="34" charset="0"/>
                <a:cs typeface="Arial" panose="020B0604020202020204" pitchFamily="34" charset="0"/>
              </a:rPr>
              <a:t>you should also use safe work practices</a:t>
            </a:r>
            <a:r>
              <a:rPr lang="en-US" dirty="0">
                <a:latin typeface="Arial" panose="020B0604020202020204" pitchFamily="34" charset="0"/>
                <a:cs typeface="Arial" panose="020B0604020202020204" pitchFamily="34" charset="0"/>
              </a:rPr>
              <a:t>.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Avoid</a:t>
            </a:r>
            <a:r>
              <a:rPr lang="en-US" dirty="0">
                <a:latin typeface="Arial" panose="020B0604020202020204" pitchFamily="34" charset="0"/>
                <a:cs typeface="Arial" panose="020B0604020202020204" pitchFamily="34" charset="0"/>
              </a:rPr>
              <a:t> contaminating yourself by keeping your hands </a:t>
            </a:r>
            <a:r>
              <a:rPr lang="en-US" b="1" dirty="0">
                <a:latin typeface="Arial" panose="020B0604020202020204" pitchFamily="34" charset="0"/>
                <a:cs typeface="Arial" panose="020B0604020202020204" pitchFamily="34" charset="0"/>
              </a:rPr>
              <a:t>away</a:t>
            </a:r>
            <a:r>
              <a:rPr lang="en-US" dirty="0">
                <a:latin typeface="Arial" panose="020B0604020202020204" pitchFamily="34" charset="0"/>
                <a:cs typeface="Arial" panose="020B0604020202020204" pitchFamily="34" charset="0"/>
              </a:rPr>
              <a:t> from your face and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touching</a:t>
            </a:r>
            <a:r>
              <a:rPr lang="en-US" dirty="0">
                <a:latin typeface="Arial" panose="020B0604020202020204" pitchFamily="34" charset="0"/>
                <a:cs typeface="Arial" panose="020B0604020202020204" pitchFamily="34" charset="0"/>
              </a:rPr>
              <a:t> or adjusting PPE.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Also</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remove</a:t>
            </a:r>
            <a:r>
              <a:rPr lang="en-US" dirty="0">
                <a:latin typeface="Arial" panose="020B0604020202020204" pitchFamily="34" charset="0"/>
                <a:cs typeface="Arial" panose="020B0604020202020204" pitchFamily="34" charset="0"/>
              </a:rPr>
              <a:t> your gloves if they become torn and perform hand hygiene before putting on a new pair of gloves.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You should also </a:t>
            </a:r>
            <a:r>
              <a:rPr lang="en-US" b="1" dirty="0">
                <a:latin typeface="Arial" panose="020B0604020202020204" pitchFamily="34" charset="0"/>
                <a:cs typeface="Arial" panose="020B0604020202020204" pitchFamily="34" charset="0"/>
              </a:rPr>
              <a:t>avoid</a:t>
            </a:r>
            <a:r>
              <a:rPr lang="en-US" dirty="0">
                <a:latin typeface="Arial" panose="020B0604020202020204" pitchFamily="34" charset="0"/>
                <a:cs typeface="Arial" panose="020B0604020202020204" pitchFamily="34" charset="0"/>
              </a:rPr>
              <a:t> spreading contamination </a:t>
            </a:r>
            <a:r>
              <a:rPr lang="en-US" b="1" dirty="0">
                <a:latin typeface="Arial" panose="020B0604020202020204" pitchFamily="34" charset="0"/>
                <a:cs typeface="Arial" panose="020B0604020202020204" pitchFamily="34" charset="0"/>
              </a:rPr>
              <a:t>by</a:t>
            </a:r>
            <a:r>
              <a:rPr lang="en-US" dirty="0">
                <a:latin typeface="Arial" panose="020B0604020202020204" pitchFamily="34" charset="0"/>
                <a:cs typeface="Arial" panose="020B0604020202020204" pitchFamily="34" charset="0"/>
              </a:rPr>
              <a:t> limiting surfaces and items touched with contaminated gloves.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#2 – Sequence for Putting On PPE</a:t>
            </a:r>
            <a:r>
              <a:rPr lang="en-US" dirty="0">
                <a:latin typeface="Arial" panose="020B0604020202020204" pitchFamily="34" charset="0"/>
                <a:cs typeface="Arial" panose="020B0604020202020204" pitchFamily="34" charset="0"/>
              </a:rPr>
              <a:t>. See “Safe Practices” at bottom of page.</a:t>
            </a:r>
          </a:p>
        </p:txBody>
      </p:sp>
    </p:spTree>
    <p:extLst>
      <p:ext uri="{BB962C8B-B14F-4D97-AF65-F5344CB8AC3E}">
        <p14:creationId xmlns:p14="http://schemas.microsoft.com/office/powerpoint/2010/main" val="100305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In general, the </a:t>
            </a:r>
            <a:r>
              <a:rPr lang="en-US" sz="1100" b="1" dirty="0">
                <a:latin typeface="Arial" panose="020B0604020202020204" pitchFamily="34" charset="0"/>
                <a:cs typeface="Arial" panose="020B0604020202020204" pitchFamily="34" charset="0"/>
              </a:rPr>
              <a:t>outside</a:t>
            </a:r>
            <a:r>
              <a:rPr lang="en-US" sz="1100" dirty="0">
                <a:latin typeface="Arial" panose="020B0604020202020204" pitchFamily="34" charset="0"/>
                <a:cs typeface="Arial" panose="020B0604020202020204" pitchFamily="34" charset="0"/>
              </a:rPr>
              <a:t> front and sleeves of the isolation gown and  </a:t>
            </a:r>
            <a:r>
              <a:rPr lang="en-US" sz="1100" b="1" dirty="0">
                <a:latin typeface="Arial" panose="020B0604020202020204" pitchFamily="34" charset="0"/>
                <a:cs typeface="Arial" panose="020B0604020202020204" pitchFamily="34" charset="0"/>
              </a:rPr>
              <a:t>outside</a:t>
            </a:r>
            <a:r>
              <a:rPr lang="en-US" sz="1100" dirty="0">
                <a:latin typeface="Arial" panose="020B0604020202020204" pitchFamily="34" charset="0"/>
                <a:cs typeface="Arial" panose="020B0604020202020204" pitchFamily="34" charset="0"/>
              </a:rPr>
              <a:t> front of the goggles, mask, respirator and face shield are considered “</a:t>
            </a:r>
            <a:r>
              <a:rPr lang="en-US" sz="1100" b="1" dirty="0">
                <a:latin typeface="Arial" panose="020B0604020202020204" pitchFamily="34" charset="0"/>
                <a:cs typeface="Arial" panose="020B0604020202020204" pitchFamily="34" charset="0"/>
              </a:rPr>
              <a:t>contaminated</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regardless</a:t>
            </a:r>
            <a:r>
              <a:rPr lang="en-US" sz="1100" dirty="0">
                <a:latin typeface="Arial" panose="020B0604020202020204" pitchFamily="34" charset="0"/>
                <a:cs typeface="Arial" panose="020B0604020202020204" pitchFamily="34" charset="0"/>
              </a:rPr>
              <a:t> of whether there is </a:t>
            </a:r>
            <a:r>
              <a:rPr lang="en-US" sz="1100" b="1" dirty="0">
                <a:latin typeface="Arial" panose="020B0604020202020204" pitchFamily="34" charset="0"/>
                <a:cs typeface="Arial" panose="020B0604020202020204" pitchFamily="34" charset="0"/>
              </a:rPr>
              <a:t>visible</a:t>
            </a:r>
            <a:r>
              <a:rPr lang="en-US" sz="1100" dirty="0">
                <a:latin typeface="Arial" panose="020B0604020202020204" pitchFamily="34" charset="0"/>
                <a:cs typeface="Arial" panose="020B0604020202020204" pitchFamily="34" charset="0"/>
              </a:rPr>
              <a:t> soil.  Also, the </a:t>
            </a:r>
            <a:r>
              <a:rPr lang="en-US" sz="1100" b="1" dirty="0">
                <a:latin typeface="Arial" panose="020B0604020202020204" pitchFamily="34" charset="0"/>
                <a:cs typeface="Arial" panose="020B0604020202020204" pitchFamily="34" charset="0"/>
              </a:rPr>
              <a:t>outside</a:t>
            </a:r>
            <a:r>
              <a:rPr lang="en-US" sz="1100" dirty="0">
                <a:latin typeface="Arial" panose="020B0604020202020204" pitchFamily="34" charset="0"/>
                <a:cs typeface="Arial" panose="020B0604020202020204" pitchFamily="34" charset="0"/>
              </a:rPr>
              <a:t> of the gloves are contaminated.</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The areas that are considered “</a:t>
            </a:r>
            <a:r>
              <a:rPr lang="en-US" sz="1100" b="1" dirty="0">
                <a:latin typeface="Arial" panose="020B0604020202020204" pitchFamily="34" charset="0"/>
                <a:cs typeface="Arial" panose="020B0604020202020204" pitchFamily="34" charset="0"/>
              </a:rPr>
              <a:t>clean</a:t>
            </a:r>
            <a:r>
              <a:rPr lang="en-US" sz="1100" dirty="0">
                <a:latin typeface="Arial" panose="020B0604020202020204" pitchFamily="34" charset="0"/>
                <a:cs typeface="Arial" panose="020B0604020202020204" pitchFamily="34" charset="0"/>
              </a:rPr>
              <a:t>” are the parts that will be </a:t>
            </a:r>
            <a:r>
              <a:rPr lang="en-US" sz="1100" b="1" dirty="0">
                <a:latin typeface="Arial" panose="020B0604020202020204" pitchFamily="34" charset="0"/>
                <a:cs typeface="Arial" panose="020B0604020202020204" pitchFamily="34" charset="0"/>
              </a:rPr>
              <a:t>touched</a:t>
            </a:r>
            <a:r>
              <a:rPr lang="en-US" sz="1100" dirty="0">
                <a:latin typeface="Arial" panose="020B0604020202020204" pitchFamily="34" charset="0"/>
                <a:cs typeface="Arial" panose="020B0604020202020204" pitchFamily="34" charset="0"/>
              </a:rPr>
              <a:t> when removing PPE.  These </a:t>
            </a:r>
            <a:r>
              <a:rPr lang="en-US" sz="1100" u="sng" dirty="0">
                <a:latin typeface="Arial" panose="020B0604020202020204" pitchFamily="34" charset="0"/>
                <a:cs typeface="Arial" panose="020B0604020202020204" pitchFamily="34" charset="0"/>
              </a:rPr>
              <a:t>include:</a:t>
            </a:r>
          </a:p>
          <a:p>
            <a:pPr marL="241535" indent="-241535" algn="just">
              <a:buFont typeface="Wingdings" panose="05000000000000000000" pitchFamily="2" charset="2"/>
              <a:buChar char="§"/>
            </a:pPr>
            <a:endParaRPr lang="en-US" sz="200" u="sng" dirty="0">
              <a:latin typeface="Arial" panose="020B0604020202020204" pitchFamily="34" charset="0"/>
              <a:cs typeface="Arial" panose="020B0604020202020204" pitchFamily="34" charset="0"/>
            </a:endParaRPr>
          </a:p>
          <a:p>
            <a:pPr marL="474254" indent="-237127"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inside</a:t>
            </a:r>
            <a:r>
              <a:rPr lang="en-US" sz="1100" dirty="0">
                <a:latin typeface="Arial" panose="020B0604020202020204" pitchFamily="34" charset="0"/>
                <a:cs typeface="Arial" panose="020B0604020202020204" pitchFamily="34" charset="0"/>
              </a:rPr>
              <a:t> the </a:t>
            </a:r>
            <a:r>
              <a:rPr lang="en-US" sz="1100" b="1" dirty="0">
                <a:latin typeface="Arial" panose="020B0604020202020204" pitchFamily="34" charset="0"/>
                <a:cs typeface="Arial" panose="020B0604020202020204" pitchFamily="34" charset="0"/>
              </a:rPr>
              <a:t>gloves</a:t>
            </a:r>
            <a:r>
              <a:rPr lang="en-US" sz="1100" dirty="0">
                <a:latin typeface="Arial" panose="020B0604020202020204" pitchFamily="34" charset="0"/>
                <a:cs typeface="Arial" panose="020B0604020202020204" pitchFamily="34" charset="0"/>
              </a:rPr>
              <a:t>; </a:t>
            </a:r>
          </a:p>
          <a:p>
            <a:pPr marL="474254" indent="-237127"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inside</a:t>
            </a:r>
            <a:r>
              <a:rPr lang="en-US" sz="1100" dirty="0">
                <a:latin typeface="Arial" panose="020B0604020202020204" pitchFamily="34" charset="0"/>
                <a:cs typeface="Arial" panose="020B0604020202020204" pitchFamily="34" charset="0"/>
              </a:rPr>
              <a:t> and </a:t>
            </a:r>
            <a:r>
              <a:rPr lang="en-US" sz="1100" b="1" dirty="0">
                <a:latin typeface="Arial" panose="020B0604020202020204" pitchFamily="34" charset="0"/>
                <a:cs typeface="Arial" panose="020B0604020202020204" pitchFamily="34" charset="0"/>
              </a:rPr>
              <a:t>back</a:t>
            </a:r>
            <a:r>
              <a:rPr lang="en-US" sz="1100" dirty="0">
                <a:latin typeface="Arial" panose="020B0604020202020204" pitchFamily="34" charset="0"/>
                <a:cs typeface="Arial" panose="020B0604020202020204" pitchFamily="34" charset="0"/>
              </a:rPr>
              <a:t> of the </a:t>
            </a:r>
            <a:r>
              <a:rPr lang="en-US" sz="1100" b="1" dirty="0">
                <a:latin typeface="Arial" panose="020B0604020202020204" pitchFamily="34" charset="0"/>
                <a:cs typeface="Arial" panose="020B0604020202020204" pitchFamily="34" charset="0"/>
              </a:rPr>
              <a:t>gown</a:t>
            </a:r>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including</a:t>
            </a:r>
            <a:r>
              <a:rPr lang="en-US" sz="1100" dirty="0">
                <a:latin typeface="Arial" panose="020B0604020202020204" pitchFamily="34" charset="0"/>
                <a:cs typeface="Arial" panose="020B0604020202020204" pitchFamily="34" charset="0"/>
              </a:rPr>
              <a:t> the ties; </a:t>
            </a:r>
          </a:p>
          <a:p>
            <a:pPr marL="474254" indent="-237127" algn="just">
              <a:buFont typeface="Wingdings" panose="05000000000000000000" pitchFamily="2" charset="2"/>
              <a:buChar char="§"/>
            </a:pPr>
            <a:r>
              <a:rPr lang="en-US" sz="1100" u="sng" dirty="0">
                <a:latin typeface="Arial" panose="020B0604020202020204" pitchFamily="34" charset="0"/>
                <a:cs typeface="Arial" panose="020B0604020202020204" pitchFamily="34" charset="0"/>
              </a:rPr>
              <a:t>and</a:t>
            </a:r>
            <a:r>
              <a:rPr lang="en-US" sz="1100" dirty="0">
                <a:latin typeface="Arial" panose="020B0604020202020204" pitchFamily="34" charset="0"/>
                <a:cs typeface="Arial" panose="020B0604020202020204" pitchFamily="34" charset="0"/>
              </a:rPr>
              <a:t> the ties, elastic, or ear-pieces of the </a:t>
            </a:r>
            <a:r>
              <a:rPr lang="en-US" sz="1100" b="1" dirty="0">
                <a:latin typeface="Arial" panose="020B0604020202020204" pitchFamily="34" charset="0"/>
                <a:cs typeface="Arial" panose="020B0604020202020204" pitchFamily="34" charset="0"/>
              </a:rPr>
              <a:t>mask</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goggles</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and face shield</a:t>
            </a:r>
            <a:r>
              <a:rPr lang="en-US" sz="1100" dirty="0">
                <a:latin typeface="Arial" panose="020B0604020202020204" pitchFamily="34" charset="0"/>
                <a:cs typeface="Arial" panose="020B0604020202020204" pitchFamily="34" charset="0"/>
              </a:rPr>
              <a:t>. </a:t>
            </a:r>
          </a:p>
          <a:p>
            <a:pPr marL="474254" indent="-237127"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Instructor Note</a:t>
            </a:r>
            <a:r>
              <a:rPr lang="en-US" sz="1100" dirty="0">
                <a:latin typeface="Arial" panose="020B0604020202020204" pitchFamily="34" charset="0"/>
                <a:cs typeface="Arial" panose="020B0604020202020204" pitchFamily="34" charset="0"/>
              </a:rPr>
              <a:t>: Tell your participants that during the next several slides you will be discussing </a:t>
            </a:r>
            <a:r>
              <a:rPr lang="en-US" sz="1100" b="1" dirty="0">
                <a:latin typeface="Arial" panose="020B0604020202020204" pitchFamily="34" charset="0"/>
                <a:cs typeface="Arial" panose="020B0604020202020204" pitchFamily="34" charset="0"/>
              </a:rPr>
              <a:t>important</a:t>
            </a:r>
            <a:r>
              <a:rPr lang="en-US" sz="1100" dirty="0">
                <a:latin typeface="Arial" panose="020B0604020202020204" pitchFamily="34" charset="0"/>
                <a:cs typeface="Arial" panose="020B0604020202020204" pitchFamily="34" charset="0"/>
              </a:rPr>
              <a:t> information on </a:t>
            </a:r>
            <a:r>
              <a:rPr lang="en-US" sz="1100" b="1" dirty="0">
                <a:latin typeface="Arial" panose="020B0604020202020204" pitchFamily="34" charset="0"/>
                <a:cs typeface="Arial" panose="020B0604020202020204" pitchFamily="34" charset="0"/>
              </a:rPr>
              <a:t>HOW</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to</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REMOVE </a:t>
            </a:r>
            <a:r>
              <a:rPr lang="en-US" sz="1100" dirty="0">
                <a:latin typeface="Arial" panose="020B0604020202020204" pitchFamily="34" charset="0"/>
                <a:cs typeface="Arial" panose="020B0604020202020204" pitchFamily="34" charset="0"/>
              </a:rPr>
              <a:t>personal protective equipment (PPE).</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OPTIONAL</a:t>
            </a:r>
            <a:r>
              <a:rPr lang="en-US" sz="1100" dirty="0">
                <a:latin typeface="Arial" panose="020B0604020202020204" pitchFamily="34" charset="0"/>
                <a:cs typeface="Arial" panose="020B0604020202020204" pitchFamily="34" charset="0"/>
              </a:rPr>
              <a:t>: Provide participants with </a:t>
            </a:r>
            <a:r>
              <a:rPr lang="en-US" sz="1100" i="1" dirty="0">
                <a:latin typeface="Arial" panose="020B0604020202020204" pitchFamily="34" charset="0"/>
                <a:cs typeface="Arial" panose="020B0604020202020204" pitchFamily="34" charset="0"/>
              </a:rPr>
              <a:t>Handout #3 – Sequence for Removing PPE</a:t>
            </a:r>
            <a:r>
              <a:rPr lang="en-US"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480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gloves</a:t>
            </a:r>
            <a:r>
              <a:rPr lang="en-US" dirty="0">
                <a:latin typeface="Arial" panose="020B0604020202020204" pitchFamily="34" charset="0"/>
                <a:cs typeface="Arial" panose="020B0604020202020204" pitchFamily="34" charset="0"/>
              </a:rPr>
              <a:t> are </a:t>
            </a:r>
            <a:r>
              <a:rPr lang="en-US" b="1" dirty="0">
                <a:latin typeface="Arial" panose="020B0604020202020204" pitchFamily="34" charset="0"/>
                <a:cs typeface="Arial" panose="020B0604020202020204" pitchFamily="34" charset="0"/>
              </a:rPr>
              <a:t>considered</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most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contaminated</a:t>
            </a:r>
            <a:r>
              <a:rPr lang="en-US" dirty="0">
                <a:latin typeface="Arial" panose="020B0604020202020204" pitchFamily="34" charset="0"/>
                <a:cs typeface="Arial" panose="020B0604020202020204" pitchFamily="34" charset="0"/>
              </a:rPr>
              <a:t> pieces of PPE and are therefore removed </a:t>
            </a:r>
            <a:r>
              <a:rPr lang="en-US" b="1" dirty="0">
                <a:latin typeface="Arial" panose="020B0604020202020204" pitchFamily="34" charset="0"/>
                <a:cs typeface="Arial" panose="020B0604020202020204" pitchFamily="34" charset="0"/>
              </a:rPr>
              <a:t>first</a:t>
            </a:r>
            <a:r>
              <a:rPr lang="en-US" dirty="0">
                <a:latin typeface="Arial" panose="020B0604020202020204" pitchFamily="34" charset="0"/>
                <a:cs typeface="Arial" panose="020B0604020202020204" pitchFamily="34" charset="0"/>
              </a:rPr>
              <a:t>.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face shield or goggles </a:t>
            </a:r>
            <a:r>
              <a:rPr lang="en-US" dirty="0">
                <a:latin typeface="Arial" panose="020B0604020202020204" pitchFamily="34" charset="0"/>
                <a:cs typeface="Arial" panose="020B0604020202020204" pitchFamily="34" charset="0"/>
              </a:rPr>
              <a:t>are </a:t>
            </a:r>
            <a:r>
              <a:rPr lang="en-US" b="1" dirty="0">
                <a:latin typeface="Arial" panose="020B0604020202020204" pitchFamily="34" charset="0"/>
                <a:cs typeface="Arial" panose="020B0604020202020204" pitchFamily="34" charset="0"/>
              </a:rPr>
              <a:t>next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because</a:t>
            </a:r>
            <a:r>
              <a:rPr lang="en-US" dirty="0">
                <a:latin typeface="Arial" panose="020B0604020202020204" pitchFamily="34" charset="0"/>
                <a:cs typeface="Arial" panose="020B0604020202020204" pitchFamily="34" charset="0"/>
              </a:rPr>
              <a:t> they are </a:t>
            </a:r>
            <a:r>
              <a:rPr lang="en-US" b="1" dirty="0">
                <a:latin typeface="Arial" panose="020B0604020202020204" pitchFamily="34" charset="0"/>
                <a:cs typeface="Arial" panose="020B0604020202020204" pitchFamily="34" charset="0"/>
              </a:rPr>
              <a:t>more</a:t>
            </a:r>
            <a:r>
              <a:rPr lang="en-US" dirty="0">
                <a:latin typeface="Arial" panose="020B0604020202020204" pitchFamily="34" charset="0"/>
                <a:cs typeface="Arial" panose="020B0604020202020204" pitchFamily="34" charset="0"/>
              </a:rPr>
              <a:t> cumbersome and would </a:t>
            </a:r>
            <a:r>
              <a:rPr lang="en-US" u="sng" dirty="0">
                <a:latin typeface="Arial" panose="020B0604020202020204" pitchFamily="34" charset="0"/>
                <a:cs typeface="Arial" panose="020B0604020202020204" pitchFamily="34" charset="0"/>
              </a:rPr>
              <a:t>interfere</a:t>
            </a:r>
            <a:r>
              <a:rPr lang="en-US" dirty="0">
                <a:latin typeface="Arial" panose="020B0604020202020204" pitchFamily="34" charset="0"/>
                <a:cs typeface="Arial" panose="020B0604020202020204" pitchFamily="34" charset="0"/>
              </a:rPr>
              <a:t> with removal of other PPE.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gown</a:t>
            </a:r>
            <a:r>
              <a:rPr lang="en-US" dirty="0">
                <a:latin typeface="Arial" panose="020B0604020202020204" pitchFamily="34" charset="0"/>
                <a:cs typeface="Arial" panose="020B0604020202020204" pitchFamily="34" charset="0"/>
              </a:rPr>
              <a:t> is </a:t>
            </a:r>
            <a:r>
              <a:rPr lang="en-US" b="1" dirty="0">
                <a:latin typeface="Arial" panose="020B0604020202020204" pitchFamily="34" charset="0"/>
                <a:cs typeface="Arial" panose="020B0604020202020204" pitchFamily="34" charset="0"/>
              </a:rPr>
              <a:t>third</a:t>
            </a:r>
            <a:r>
              <a:rPr lang="en-US" dirty="0">
                <a:latin typeface="Arial" panose="020B0604020202020204" pitchFamily="34" charset="0"/>
                <a:cs typeface="Arial" panose="020B0604020202020204" pitchFamily="34" charset="0"/>
              </a:rPr>
              <a:t> in the sequence, </a:t>
            </a:r>
            <a:r>
              <a:rPr lang="en-US" u="sng" dirty="0">
                <a:latin typeface="Arial" panose="020B0604020202020204" pitchFamily="34" charset="0"/>
                <a:cs typeface="Arial" panose="020B0604020202020204" pitchFamily="34" charset="0"/>
              </a:rPr>
              <a:t>followed</a:t>
            </a:r>
            <a:r>
              <a:rPr lang="en-US" dirty="0">
                <a:latin typeface="Arial" panose="020B0604020202020204" pitchFamily="34" charset="0"/>
                <a:cs typeface="Arial" panose="020B0604020202020204" pitchFamily="34" charset="0"/>
              </a:rPr>
              <a:t> by the </a:t>
            </a:r>
            <a:r>
              <a:rPr lang="en-US" b="1" dirty="0">
                <a:latin typeface="Arial" panose="020B0604020202020204" pitchFamily="34" charset="0"/>
                <a:cs typeface="Arial" panose="020B0604020202020204" pitchFamily="34" charset="0"/>
              </a:rPr>
              <a:t>mask</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respirator</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#3 – Sequence for Removing PPE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21813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If only gloves are worn </a:t>
            </a:r>
            <a:r>
              <a:rPr lang="en-US" dirty="0">
                <a:latin typeface="Arial" panose="020B0604020202020204" pitchFamily="34" charset="0"/>
                <a:cs typeface="Arial" panose="020B0604020202020204" pitchFamily="34" charset="0"/>
              </a:rPr>
              <a:t>as PPE, it is safe to remove and discard them in the resident’s room. Place in designated receptacle.</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When a </a:t>
            </a:r>
            <a:r>
              <a:rPr lang="en-US" b="1" dirty="0">
                <a:latin typeface="Arial" panose="020B0604020202020204" pitchFamily="34" charset="0"/>
                <a:cs typeface="Arial" panose="020B0604020202020204" pitchFamily="34" charset="0"/>
              </a:rPr>
              <a:t>gown or full PPE is worn</a:t>
            </a:r>
            <a:r>
              <a:rPr lang="en-US" dirty="0">
                <a:latin typeface="Arial" panose="020B0604020202020204" pitchFamily="34" charset="0"/>
                <a:cs typeface="Arial" panose="020B0604020202020204" pitchFamily="34" charset="0"/>
              </a:rPr>
              <a:t>, PPE should be removed at the </a:t>
            </a:r>
            <a:r>
              <a:rPr lang="en-US" b="1" dirty="0">
                <a:latin typeface="Arial" panose="020B0604020202020204" pitchFamily="34" charset="0"/>
                <a:cs typeface="Arial" panose="020B0604020202020204" pitchFamily="34" charset="0"/>
              </a:rPr>
              <a:t>doorway</a:t>
            </a:r>
            <a:r>
              <a:rPr lang="en-US" dirty="0">
                <a:latin typeface="Arial" panose="020B0604020202020204" pitchFamily="34" charset="0"/>
                <a:cs typeface="Arial" panose="020B0604020202020204" pitchFamily="34" charset="0"/>
              </a:rPr>
              <a:t> or in an </a:t>
            </a:r>
            <a:r>
              <a:rPr lang="en-US" b="1" dirty="0">
                <a:latin typeface="Arial" panose="020B0604020202020204" pitchFamily="34" charset="0"/>
                <a:cs typeface="Arial" panose="020B0604020202020204" pitchFamily="34" charset="0"/>
              </a:rPr>
              <a:t>anteroom</a:t>
            </a:r>
            <a:r>
              <a:rPr lang="en-US" dirty="0">
                <a:latin typeface="Arial" panose="020B0604020202020204" pitchFamily="34" charset="0"/>
                <a:cs typeface="Arial" panose="020B0604020202020204" pitchFamily="34" charset="0"/>
              </a:rPr>
              <a:t>.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Respirators</a:t>
            </a:r>
            <a:r>
              <a:rPr lang="en-US" dirty="0">
                <a:latin typeface="Arial" panose="020B0604020202020204" pitchFamily="34" charset="0"/>
                <a:cs typeface="Arial" panose="020B0604020202020204" pitchFamily="34" charset="0"/>
              </a:rPr>
              <a:t> should </a:t>
            </a:r>
            <a:r>
              <a:rPr lang="en-US" b="1" dirty="0">
                <a:latin typeface="Arial" panose="020B0604020202020204" pitchFamily="34" charset="0"/>
                <a:cs typeface="Arial" panose="020B0604020202020204" pitchFamily="34" charset="0"/>
              </a:rPr>
              <a:t>always</a:t>
            </a:r>
            <a:r>
              <a:rPr lang="en-US" dirty="0">
                <a:latin typeface="Arial" panose="020B0604020202020204" pitchFamily="34" charset="0"/>
                <a:cs typeface="Arial" panose="020B0604020202020204" pitchFamily="34" charset="0"/>
              </a:rPr>
              <a:t> be removed </a:t>
            </a:r>
            <a:r>
              <a:rPr lang="en-US" b="1" dirty="0">
                <a:latin typeface="Arial" panose="020B0604020202020204" pitchFamily="34" charset="0"/>
                <a:cs typeface="Arial" panose="020B0604020202020204" pitchFamily="34" charset="0"/>
              </a:rPr>
              <a:t>outside</a:t>
            </a:r>
            <a:r>
              <a:rPr lang="en-US" dirty="0">
                <a:latin typeface="Arial" panose="020B0604020202020204" pitchFamily="34" charset="0"/>
                <a:cs typeface="Arial" panose="020B0604020202020204" pitchFamily="34" charset="0"/>
              </a:rPr>
              <a:t> the resident’s room, </a:t>
            </a:r>
            <a:r>
              <a:rPr lang="en-US" b="1" dirty="0">
                <a:latin typeface="Arial" panose="020B0604020202020204" pitchFamily="34" charset="0"/>
                <a:cs typeface="Arial" panose="020B0604020202020204" pitchFamily="34" charset="0"/>
              </a:rPr>
              <a:t>after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door is closed</a:t>
            </a:r>
            <a:r>
              <a:rPr lang="en-US" dirty="0">
                <a:latin typeface="Arial" panose="020B0604020202020204" pitchFamily="34" charset="0"/>
                <a:cs typeface="Arial" panose="020B0604020202020204" pitchFamily="34" charset="0"/>
              </a:rPr>
              <a:t>.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Hand hygiene </a:t>
            </a:r>
            <a:r>
              <a:rPr lang="en-US" dirty="0">
                <a:latin typeface="Arial" panose="020B0604020202020204" pitchFamily="34" charset="0"/>
                <a:cs typeface="Arial" panose="020B0604020202020204" pitchFamily="34" charset="0"/>
              </a:rPr>
              <a:t>should be performed after </a:t>
            </a:r>
            <a:r>
              <a:rPr lang="en-US" b="1"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PPE is </a:t>
            </a:r>
            <a:r>
              <a:rPr lang="en-US" b="1" dirty="0">
                <a:latin typeface="Arial" panose="020B0604020202020204" pitchFamily="34" charset="0"/>
                <a:cs typeface="Arial" panose="020B0604020202020204" pitchFamily="34" charset="0"/>
              </a:rPr>
              <a:t>removed</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#3 – Sequence for Removing PPE</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77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Using one gloved hand, grasp the outside of the opposite glove near the wrist.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Pull and peel the glove away from the hand.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glove should now be turned inside-out, with the contaminated side now on the inside.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Hold the removed glove in the opposite gloved hand.</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#3 – Sequence for Removing PPE</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799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Slide one or two fingers of the ungloved hand under the wrist of the remaining glove.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Peel glove off from the inside, creating a bag for both gloves.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Discard in appropriate waste receptacle.</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#3 – Sequence for Removing PPE</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432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Using ungloved hands, grasp the “clean” ear or head pieces and lift </a:t>
            </a:r>
            <a:r>
              <a:rPr lang="en-US" b="1" dirty="0">
                <a:latin typeface="Arial" panose="020B0604020202020204" pitchFamily="34" charset="0"/>
                <a:cs typeface="Arial" panose="020B0604020202020204" pitchFamily="34" charset="0"/>
              </a:rPr>
              <a:t>away</a:t>
            </a:r>
            <a:r>
              <a:rPr lang="en-US" dirty="0">
                <a:latin typeface="Arial" panose="020B0604020202020204" pitchFamily="34" charset="0"/>
                <a:cs typeface="Arial" panose="020B0604020202020204" pitchFamily="34" charset="0"/>
              </a:rPr>
              <a:t> from face.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If goggle or face shield are reusable, place them in a designated receptacle for subsequent reprocessing.  Otherwise, discard them in the waste receptacle.</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#3 – Sequence for Removing PPE</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615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Unfasten the gown ties with the </a:t>
            </a:r>
            <a:r>
              <a:rPr lang="en-US" b="1" dirty="0">
                <a:latin typeface="Arial" panose="020B0604020202020204" pitchFamily="34" charset="0"/>
                <a:cs typeface="Arial" panose="020B0604020202020204" pitchFamily="34" charset="0"/>
              </a:rPr>
              <a:t>ungloved</a:t>
            </a:r>
            <a:r>
              <a:rPr lang="en-US" dirty="0">
                <a:latin typeface="Arial" panose="020B0604020202020204" pitchFamily="34" charset="0"/>
                <a:cs typeface="Arial" panose="020B0604020202020204" pitchFamily="34" charset="0"/>
              </a:rPr>
              <a:t> hands.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Slip hands underneath the gown at the neck and shoulder, peel away from the shoulders.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Slip the fingers of one hand under the cuff of the opposite arm. Pull the hand into the sleeve, grasping the gown from inside.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Reach across and push the sleeve off the opposite arm.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Fold the gown towards the inside and fold or roll into a bundle. (Only the “</a:t>
            </a:r>
            <a:r>
              <a:rPr lang="en-US" b="1" dirty="0">
                <a:latin typeface="Arial" panose="020B0604020202020204" pitchFamily="34" charset="0"/>
                <a:cs typeface="Arial" panose="020B0604020202020204" pitchFamily="34" charset="0"/>
              </a:rPr>
              <a:t>clean</a:t>
            </a:r>
            <a:r>
              <a:rPr lang="en-US" dirty="0">
                <a:latin typeface="Arial" panose="020B0604020202020204" pitchFamily="34" charset="0"/>
                <a:cs typeface="Arial" panose="020B0604020202020204" pitchFamily="34" charset="0"/>
              </a:rPr>
              <a:t>” part of the gown should be visible.)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Discard into waste or linen container, as appropriate.</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#3 – Sequence for Removing PPE</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76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front of the mask is considered </a:t>
            </a:r>
            <a:r>
              <a:rPr lang="en-US" b="1" dirty="0">
                <a:latin typeface="Arial" panose="020B0604020202020204" pitchFamily="34" charset="0"/>
                <a:cs typeface="Arial" panose="020B0604020202020204" pitchFamily="34" charset="0"/>
              </a:rPr>
              <a:t>contaminated</a:t>
            </a:r>
            <a:r>
              <a:rPr lang="en-US" dirty="0">
                <a:latin typeface="Arial" panose="020B0604020202020204" pitchFamily="34" charset="0"/>
                <a:cs typeface="Arial" panose="020B0604020202020204" pitchFamily="34" charset="0"/>
              </a:rPr>
              <a:t> and should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be touched.</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Remove</a:t>
            </a:r>
            <a:r>
              <a:rPr lang="en-US" dirty="0">
                <a:latin typeface="Arial" panose="020B0604020202020204" pitchFamily="34" charset="0"/>
                <a:cs typeface="Arial" panose="020B0604020202020204" pitchFamily="34" charset="0"/>
              </a:rPr>
              <a:t> by handling only the ties or elastic bands starting with the </a:t>
            </a:r>
            <a:r>
              <a:rPr lang="en-US" b="1" dirty="0">
                <a:latin typeface="Arial" panose="020B0604020202020204" pitchFamily="34" charset="0"/>
                <a:cs typeface="Arial" panose="020B0604020202020204" pitchFamily="34" charset="0"/>
              </a:rPr>
              <a:t>bottom</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then top </a:t>
            </a:r>
            <a:r>
              <a:rPr lang="en-US" dirty="0">
                <a:latin typeface="Arial" panose="020B0604020202020204" pitchFamily="34" charset="0"/>
                <a:cs typeface="Arial" panose="020B0604020202020204" pitchFamily="34" charset="0"/>
              </a:rPr>
              <a:t>tie or band.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Lift the mask </a:t>
            </a:r>
            <a:r>
              <a:rPr lang="en-US" b="1" dirty="0">
                <a:latin typeface="Arial" panose="020B0604020202020204" pitchFamily="34" charset="0"/>
                <a:cs typeface="Arial" panose="020B0604020202020204" pitchFamily="34" charset="0"/>
              </a:rPr>
              <a:t>away</a:t>
            </a:r>
            <a:r>
              <a:rPr lang="en-US" dirty="0">
                <a:latin typeface="Arial" panose="020B0604020202020204" pitchFamily="34" charset="0"/>
                <a:cs typeface="Arial" panose="020B0604020202020204" pitchFamily="34" charset="0"/>
              </a:rPr>
              <a:t> from the face and discard it into the designated waste receptacle.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#3 – Sequence for Removing PPE</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270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bottom</a:t>
            </a:r>
            <a:r>
              <a:rPr lang="en-US" dirty="0">
                <a:latin typeface="Arial" panose="020B0604020202020204" pitchFamily="34" charset="0"/>
                <a:cs typeface="Arial" panose="020B0604020202020204" pitchFamily="34" charset="0"/>
              </a:rPr>
              <a:t> elastic should </a:t>
            </a:r>
            <a:r>
              <a:rPr lang="en-US" b="1" dirty="0">
                <a:latin typeface="Arial" panose="020B0604020202020204" pitchFamily="34" charset="0"/>
                <a:cs typeface="Arial" panose="020B0604020202020204" pitchFamily="34" charset="0"/>
              </a:rPr>
              <a:t>first</a:t>
            </a:r>
            <a:r>
              <a:rPr lang="en-US" dirty="0">
                <a:latin typeface="Arial" panose="020B0604020202020204" pitchFamily="34" charset="0"/>
                <a:cs typeface="Arial" panose="020B0604020202020204" pitchFamily="34" charset="0"/>
              </a:rPr>
              <a:t> be lifted </a:t>
            </a:r>
            <a:r>
              <a:rPr lang="en-US" b="1" dirty="0">
                <a:latin typeface="Arial" panose="020B0604020202020204" pitchFamily="34" charset="0"/>
                <a:cs typeface="Arial" panose="020B0604020202020204" pitchFamily="34" charset="0"/>
              </a:rPr>
              <a:t>over</a:t>
            </a:r>
            <a:r>
              <a:rPr lang="en-US" dirty="0">
                <a:latin typeface="Arial" panose="020B0604020202020204" pitchFamily="34" charset="0"/>
                <a:cs typeface="Arial" panose="020B0604020202020204" pitchFamily="34" charset="0"/>
              </a:rPr>
              <a:t> the head. </a:t>
            </a:r>
            <a:r>
              <a:rPr lang="en-US" b="1" dirty="0">
                <a:latin typeface="Arial" panose="020B0604020202020204" pitchFamily="34" charset="0"/>
                <a:cs typeface="Arial" panose="020B0604020202020204" pitchFamily="34" charset="0"/>
              </a:rPr>
              <a:t>Then</a:t>
            </a:r>
            <a:r>
              <a:rPr lang="en-US" dirty="0">
                <a:latin typeface="Arial" panose="020B0604020202020204" pitchFamily="34" charset="0"/>
                <a:cs typeface="Arial" panose="020B0604020202020204" pitchFamily="34" charset="0"/>
              </a:rPr>
              <a:t> remove the </a:t>
            </a:r>
            <a:r>
              <a:rPr lang="en-US" b="1" dirty="0">
                <a:latin typeface="Arial" panose="020B0604020202020204" pitchFamily="34" charset="0"/>
                <a:cs typeface="Arial" panose="020B0604020202020204" pitchFamily="34" charset="0"/>
              </a:rPr>
              <a:t>top</a:t>
            </a:r>
            <a:r>
              <a:rPr lang="en-US" dirty="0">
                <a:latin typeface="Arial" panose="020B0604020202020204" pitchFamily="34" charset="0"/>
                <a:cs typeface="Arial" panose="020B0604020202020204" pitchFamily="34" charset="0"/>
              </a:rPr>
              <a:t> elastic.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This should be done </a:t>
            </a:r>
            <a:r>
              <a:rPr lang="en-US" b="1" dirty="0">
                <a:latin typeface="Arial" panose="020B0604020202020204" pitchFamily="34" charset="0"/>
                <a:cs typeface="Arial" panose="020B0604020202020204" pitchFamily="34" charset="0"/>
              </a:rPr>
              <a:t>slowly</a:t>
            </a:r>
            <a:r>
              <a:rPr lang="en-US" dirty="0">
                <a:latin typeface="Arial" panose="020B0604020202020204" pitchFamily="34" charset="0"/>
                <a:cs typeface="Arial" panose="020B0604020202020204" pitchFamily="34" charset="0"/>
              </a:rPr>
              <a:t> to prevent the respirator from “</a:t>
            </a:r>
            <a:r>
              <a:rPr lang="en-US" b="1" dirty="0">
                <a:latin typeface="Arial" panose="020B0604020202020204" pitchFamily="34" charset="0"/>
                <a:cs typeface="Arial" panose="020B0604020202020204" pitchFamily="34" charset="0"/>
              </a:rPr>
              <a:t>snapping</a:t>
            </a:r>
            <a:r>
              <a:rPr lang="en-US" dirty="0">
                <a:latin typeface="Arial" panose="020B0604020202020204" pitchFamily="34" charset="0"/>
                <a:cs typeface="Arial" panose="020B0604020202020204" pitchFamily="34" charset="0"/>
              </a:rPr>
              <a:t>” off the face.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Do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touch the </a:t>
            </a:r>
            <a:r>
              <a:rPr lang="en-US" b="1" dirty="0">
                <a:latin typeface="Arial" panose="020B0604020202020204" pitchFamily="34" charset="0"/>
                <a:cs typeface="Arial" panose="020B0604020202020204" pitchFamily="34" charset="0"/>
              </a:rPr>
              <a:t>front</a:t>
            </a:r>
            <a:r>
              <a:rPr lang="en-US" dirty="0">
                <a:latin typeface="Arial" panose="020B0604020202020204" pitchFamily="34" charset="0"/>
                <a:cs typeface="Arial" panose="020B0604020202020204" pitchFamily="34" charset="0"/>
              </a:rPr>
              <a:t> of the mask as it is considered </a:t>
            </a:r>
            <a:r>
              <a:rPr lang="en-US" b="1" dirty="0">
                <a:latin typeface="Arial" panose="020B0604020202020204" pitchFamily="34" charset="0"/>
                <a:cs typeface="Arial" panose="020B0604020202020204" pitchFamily="34" charset="0"/>
              </a:rPr>
              <a:t>contaminated</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Remove the Respirator Mask </a:t>
            </a:r>
            <a:r>
              <a:rPr lang="en-US" b="1" dirty="0">
                <a:latin typeface="Arial" panose="020B0604020202020204" pitchFamily="34" charset="0"/>
                <a:cs typeface="Arial" panose="020B0604020202020204" pitchFamily="34" charset="0"/>
              </a:rPr>
              <a:t>outside</a:t>
            </a:r>
            <a:r>
              <a:rPr lang="en-US" dirty="0">
                <a:latin typeface="Arial" panose="020B0604020202020204" pitchFamily="34" charset="0"/>
                <a:cs typeface="Arial" panose="020B0604020202020204" pitchFamily="34" charset="0"/>
              </a:rPr>
              <a:t> the resident’s room, </a:t>
            </a:r>
            <a:r>
              <a:rPr lang="en-US" b="1" dirty="0">
                <a:latin typeface="Arial" panose="020B0604020202020204" pitchFamily="34" charset="0"/>
                <a:cs typeface="Arial" panose="020B0604020202020204" pitchFamily="34" charset="0"/>
              </a:rPr>
              <a:t>after</a:t>
            </a:r>
            <a:r>
              <a:rPr lang="en-US" dirty="0">
                <a:latin typeface="Arial" panose="020B0604020202020204" pitchFamily="34" charset="0"/>
                <a:cs typeface="Arial" panose="020B0604020202020204" pitchFamily="34" charset="0"/>
              </a:rPr>
              <a:t> the door is </a:t>
            </a:r>
            <a:r>
              <a:rPr lang="en-US" b="1" dirty="0">
                <a:latin typeface="Arial" panose="020B0604020202020204" pitchFamily="34" charset="0"/>
                <a:cs typeface="Arial" panose="020B0604020202020204" pitchFamily="34" charset="0"/>
              </a:rPr>
              <a:t>closed</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Wash your hands.</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Refer to </a:t>
            </a:r>
            <a:r>
              <a:rPr lang="en-US" i="1" dirty="0">
                <a:latin typeface="Arial" panose="020B0604020202020204" pitchFamily="34" charset="0"/>
                <a:cs typeface="Arial" panose="020B0604020202020204" pitchFamily="34" charset="0"/>
              </a:rPr>
              <a:t>Handout #4 – How to Properly Put On and Take Off a Disposable Respirator</a:t>
            </a:r>
            <a:r>
              <a:rPr lang="en-US" dirty="0">
                <a:latin typeface="Arial" panose="020B0604020202020204" pitchFamily="34" charset="0"/>
                <a:cs typeface="Arial" panose="020B0604020202020204" pitchFamily="34" charset="0"/>
              </a:rPr>
              <a:t>.</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Instructor Note</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Refer</a:t>
            </a:r>
            <a:r>
              <a:rPr lang="en-US" dirty="0">
                <a:latin typeface="Arial" panose="020B0604020202020204" pitchFamily="34" charset="0"/>
                <a:cs typeface="Arial" panose="020B0604020202020204" pitchFamily="34" charset="0"/>
              </a:rPr>
              <a:t> to the </a:t>
            </a:r>
            <a:r>
              <a:rPr lang="en-US" b="1" dirty="0">
                <a:latin typeface="Arial" panose="020B0604020202020204" pitchFamily="34" charset="0"/>
                <a:cs typeface="Arial" panose="020B0604020202020204" pitchFamily="34" charset="0"/>
              </a:rPr>
              <a:t>OSHA</a:t>
            </a:r>
            <a:r>
              <a:rPr lang="en-US" dirty="0">
                <a:latin typeface="Arial" panose="020B0604020202020204" pitchFamily="34" charset="0"/>
                <a:cs typeface="Arial" panose="020B0604020202020204" pitchFamily="34" charset="0"/>
              </a:rPr>
              <a:t> news release relative to the </a:t>
            </a:r>
            <a:r>
              <a:rPr lang="en-US" b="1" dirty="0">
                <a:latin typeface="Arial" panose="020B0604020202020204" pitchFamily="34" charset="0"/>
                <a:cs typeface="Arial" panose="020B0604020202020204" pitchFamily="34" charset="0"/>
              </a:rPr>
              <a:t>Temporary Enforcement Guidance for Respirator Fit-Testing </a:t>
            </a:r>
            <a:r>
              <a:rPr lang="en-US" dirty="0">
                <a:latin typeface="Arial" panose="020B0604020202020204" pitchFamily="34" charset="0"/>
                <a:cs typeface="Arial" panose="020B0604020202020204" pitchFamily="34" charset="0"/>
              </a:rPr>
              <a:t>located in </a:t>
            </a:r>
            <a:r>
              <a:rPr lang="en-US" i="1" dirty="0">
                <a:latin typeface="Arial" panose="020B0604020202020204" pitchFamily="34" charset="0"/>
                <a:cs typeface="Arial" panose="020B0604020202020204" pitchFamily="34" charset="0"/>
              </a:rPr>
              <a:t>Part 3, beginning on  page 19.</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49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buFont typeface="Wingdings" panose="05000000000000000000" pitchFamily="2" charset="2"/>
              <a:buChar char="§"/>
            </a:pPr>
            <a:r>
              <a:rPr lang="en-US" u="sng" dirty="0">
                <a:latin typeface="Arial" panose="020B0604020202020204" pitchFamily="34" charset="0"/>
                <a:cs typeface="Arial" panose="020B0604020202020204" pitchFamily="34" charset="0"/>
              </a:rPr>
              <a:t>Source</a:t>
            </a:r>
            <a:r>
              <a:rPr lang="en-US" dirty="0">
                <a:latin typeface="Arial" panose="020B0604020202020204" pitchFamily="34" charset="0"/>
                <a:cs typeface="Arial" panose="020B0604020202020204" pitchFamily="34" charset="0"/>
              </a:rPr>
              <a:t>: SOM Appendix PP, F880, Definitions.</a:t>
            </a:r>
          </a:p>
        </p:txBody>
      </p:sp>
    </p:spTree>
    <p:extLst>
      <p:ext uri="{BB962C8B-B14F-4D97-AF65-F5344CB8AC3E}">
        <p14:creationId xmlns:p14="http://schemas.microsoft.com/office/powerpoint/2010/main" val="1516952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Hand hygiene is the </a:t>
            </a:r>
            <a:r>
              <a:rPr lang="en-US" b="1" dirty="0">
                <a:latin typeface="Arial" panose="020B0604020202020204" pitchFamily="34" charset="0"/>
                <a:cs typeface="Arial" panose="020B0604020202020204" pitchFamily="34" charset="0"/>
              </a:rPr>
              <a:t>cornerstone</a:t>
            </a:r>
            <a:r>
              <a:rPr lang="en-US" dirty="0">
                <a:latin typeface="Arial" panose="020B0604020202020204" pitchFamily="34" charset="0"/>
                <a:cs typeface="Arial" panose="020B0604020202020204" pitchFamily="34" charset="0"/>
              </a:rPr>
              <a:t> of </a:t>
            </a:r>
            <a:r>
              <a:rPr lang="en-US" b="1" dirty="0">
                <a:latin typeface="Arial" panose="020B0604020202020204" pitchFamily="34" charset="0"/>
                <a:cs typeface="Arial" panose="020B0604020202020204" pitchFamily="34" charset="0"/>
              </a:rPr>
              <a:t>preventing</a:t>
            </a:r>
            <a:r>
              <a:rPr lang="en-US" dirty="0">
                <a:latin typeface="Arial" panose="020B0604020202020204" pitchFamily="34" charset="0"/>
                <a:cs typeface="Arial" panose="020B0604020202020204" pitchFamily="34" charset="0"/>
              </a:rPr>
              <a:t> infection transmission.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You should perform hand hygiene </a:t>
            </a:r>
            <a:r>
              <a:rPr lang="en-US" b="1" dirty="0">
                <a:latin typeface="Arial" panose="020B0604020202020204" pitchFamily="34" charset="0"/>
                <a:cs typeface="Arial" panose="020B0604020202020204" pitchFamily="34" charset="0"/>
              </a:rPr>
              <a:t>immediately</a:t>
            </a:r>
            <a:r>
              <a:rPr lang="en-US" dirty="0">
                <a:latin typeface="Arial" panose="020B0604020202020204" pitchFamily="34" charset="0"/>
                <a:cs typeface="Arial" panose="020B0604020202020204" pitchFamily="34" charset="0"/>
              </a:rPr>
              <a:t> after removing PPE.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If your hands become </a:t>
            </a:r>
            <a:r>
              <a:rPr lang="en-US" b="1" dirty="0">
                <a:latin typeface="Arial" panose="020B0604020202020204" pitchFamily="34" charset="0"/>
                <a:cs typeface="Arial" panose="020B0604020202020204" pitchFamily="34" charset="0"/>
              </a:rPr>
              <a:t>visibly</a:t>
            </a:r>
            <a:r>
              <a:rPr lang="en-US" dirty="0">
                <a:latin typeface="Arial" panose="020B0604020202020204" pitchFamily="34" charset="0"/>
                <a:cs typeface="Arial" panose="020B0604020202020204" pitchFamily="34" charset="0"/>
              </a:rPr>
              <a:t> contaminated during PPE removal, wash hands </a:t>
            </a:r>
            <a:r>
              <a:rPr lang="en-US" b="1" dirty="0">
                <a:latin typeface="Arial" panose="020B0604020202020204" pitchFamily="34" charset="0"/>
                <a:cs typeface="Arial" panose="020B0604020202020204" pitchFamily="34" charset="0"/>
              </a:rPr>
              <a:t>before</a:t>
            </a:r>
            <a:r>
              <a:rPr lang="en-US" dirty="0">
                <a:latin typeface="Arial" panose="020B0604020202020204" pitchFamily="34" charset="0"/>
                <a:cs typeface="Arial" panose="020B0604020202020204" pitchFamily="34" charset="0"/>
              </a:rPr>
              <a:t> continuing to remove PPE.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Wash your hands </a:t>
            </a:r>
            <a:r>
              <a:rPr lang="en-US" b="1" dirty="0">
                <a:latin typeface="Arial" panose="020B0604020202020204" pitchFamily="34" charset="0"/>
                <a:cs typeface="Arial" panose="020B0604020202020204" pitchFamily="34" charset="0"/>
              </a:rPr>
              <a:t>thoroughly</a:t>
            </a:r>
            <a:r>
              <a:rPr lang="en-US" dirty="0">
                <a:latin typeface="Arial" panose="020B0604020202020204" pitchFamily="34" charset="0"/>
                <a:cs typeface="Arial" panose="020B0604020202020204" pitchFamily="34" charset="0"/>
              </a:rPr>
              <a:t> with soap and warm water or, if hands are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visibly contaminated, </a:t>
            </a:r>
            <a:r>
              <a:rPr lang="en-US" b="1" dirty="0">
                <a:latin typeface="Arial" panose="020B0604020202020204" pitchFamily="34" charset="0"/>
                <a:cs typeface="Arial" panose="020B0604020202020204" pitchFamily="34" charset="0"/>
              </a:rPr>
              <a:t>use</a:t>
            </a:r>
            <a:r>
              <a:rPr lang="en-US" dirty="0">
                <a:latin typeface="Arial" panose="020B0604020202020204" pitchFamily="34" charset="0"/>
                <a:cs typeface="Arial" panose="020B0604020202020204" pitchFamily="34" charset="0"/>
              </a:rPr>
              <a:t> an alcohol-based  hand rub.</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Instructor Note</a:t>
            </a:r>
            <a:r>
              <a:rPr lang="en-US" dirty="0">
                <a:latin typeface="Arial" panose="020B0604020202020204" pitchFamily="34" charset="0"/>
                <a:cs typeface="Arial" panose="020B0604020202020204" pitchFamily="34" charset="0"/>
              </a:rPr>
              <a:t>: Tell participants that you will now review some instances that require the use of PPE and participants will be asked to discuss which PPE they would select for each scenario and why.</a:t>
            </a: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048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Listed here are several resident care activities that could indicate a need to wear PPE.  </a:t>
            </a:r>
            <a:r>
              <a:rPr lang="en-US" b="1" dirty="0">
                <a:latin typeface="Arial" panose="020B0604020202020204" pitchFamily="34" charset="0"/>
                <a:cs typeface="Arial" panose="020B0604020202020204" pitchFamily="34" charset="0"/>
              </a:rPr>
              <a:t>What PPE would YOU wear for the following</a:t>
            </a:r>
            <a:r>
              <a:rPr lang="en-US" dirty="0">
                <a:latin typeface="Arial" panose="020B0604020202020204" pitchFamily="34" charset="0"/>
                <a:cs typeface="Arial" panose="020B0604020202020204" pitchFamily="34" charset="0"/>
              </a:rPr>
              <a:t>?</a:t>
            </a:r>
          </a:p>
          <a:p>
            <a:pPr marL="241535" indent="-241535" algn="just">
              <a:lnSpc>
                <a:spcPct val="150000"/>
              </a:lnSpc>
              <a:buFont typeface="+mj-lt"/>
              <a:buAutoNum type="arabicPeriod"/>
            </a:pPr>
            <a:r>
              <a:rPr lang="en-US" sz="1100" dirty="0">
                <a:latin typeface="Arial" panose="020B0604020202020204" pitchFamily="34" charset="0"/>
                <a:cs typeface="Arial" panose="020B0604020202020204" pitchFamily="34" charset="0"/>
              </a:rPr>
              <a:t>Giving a bed bath?  (generally none).</a:t>
            </a:r>
          </a:p>
          <a:p>
            <a:pPr marL="241535" indent="-241535" algn="just">
              <a:buFont typeface="+mj-lt"/>
              <a:buAutoNum type="arabicPeriod"/>
            </a:pPr>
            <a:r>
              <a:rPr lang="en-US" sz="1100" dirty="0">
                <a:latin typeface="Arial" panose="020B0604020202020204" pitchFamily="34" charset="0"/>
                <a:cs typeface="Arial" panose="020B0604020202020204" pitchFamily="34" charset="0"/>
              </a:rPr>
              <a:t>Suctioning oral secretions? (gloves and mask/goggles or a face shield) (Respondents may correctly note that this may depend on whether open or closed suction is being used).</a:t>
            </a:r>
          </a:p>
          <a:p>
            <a:pPr marL="241535" indent="-241535" algn="just">
              <a:lnSpc>
                <a:spcPct val="150000"/>
              </a:lnSpc>
              <a:buFont typeface="+mj-lt"/>
              <a:buAutoNum type="arabicPeriod"/>
            </a:pPr>
            <a:r>
              <a:rPr lang="en-US" sz="1100" dirty="0">
                <a:latin typeface="Arial" panose="020B0604020202020204" pitchFamily="34" charset="0"/>
                <a:cs typeface="Arial" panose="020B0604020202020204" pitchFamily="34" charset="0"/>
              </a:rPr>
              <a:t>Transporting a resident in a wheelchair?  (generally none).</a:t>
            </a:r>
          </a:p>
          <a:p>
            <a:pPr marL="241535" indent="-241535" algn="just">
              <a:buFont typeface="+mj-lt"/>
              <a:buAutoNum type="arabicPeriod"/>
            </a:pPr>
            <a:r>
              <a:rPr lang="en-US" sz="1100" dirty="0">
                <a:latin typeface="Arial" panose="020B0604020202020204" pitchFamily="34" charset="0"/>
                <a:cs typeface="Arial" panose="020B0604020202020204" pitchFamily="34" charset="0"/>
              </a:rPr>
              <a:t>Responding to an emergency where blood is spurting? (gloves, fluid-resistant gown, mask/goggles or a face shield).</a:t>
            </a:r>
          </a:p>
          <a:p>
            <a:pPr marL="241535" indent="-241535" algn="just">
              <a:lnSpc>
                <a:spcPct val="150000"/>
              </a:lnSpc>
              <a:buFont typeface="+mj-lt"/>
              <a:buAutoNum type="arabicPeriod"/>
            </a:pPr>
            <a:r>
              <a:rPr lang="en-US" sz="1100" dirty="0">
                <a:latin typeface="Arial" panose="020B0604020202020204" pitchFamily="34" charset="0"/>
                <a:cs typeface="Arial" panose="020B0604020202020204" pitchFamily="34" charset="0"/>
              </a:rPr>
              <a:t>Drawing blood from a vein? (gloves).</a:t>
            </a:r>
          </a:p>
          <a:p>
            <a:pPr marL="241535" indent="-241535" algn="just">
              <a:lnSpc>
                <a:spcPct val="150000"/>
              </a:lnSpc>
              <a:buFont typeface="+mj-lt"/>
              <a:buAutoNum type="arabicPeriod"/>
            </a:pPr>
            <a:r>
              <a:rPr lang="en-US" sz="1100" dirty="0">
                <a:latin typeface="Arial" panose="020B0604020202020204" pitchFamily="34" charset="0"/>
                <a:cs typeface="Arial" panose="020B0604020202020204" pitchFamily="34" charset="0"/>
              </a:rPr>
              <a:t>Cleaning an incontinent resident with diarrhea? (gloves and generally a gown).</a:t>
            </a:r>
          </a:p>
          <a:p>
            <a:pPr marL="241535" indent="-241535" algn="just">
              <a:lnSpc>
                <a:spcPct val="150000"/>
              </a:lnSpc>
              <a:buFont typeface="+mj-lt"/>
              <a:buAutoNum type="arabicPeriod"/>
            </a:pPr>
            <a:r>
              <a:rPr lang="en-US" sz="1100" dirty="0">
                <a:latin typeface="Arial" panose="020B0604020202020204" pitchFamily="34" charset="0"/>
                <a:cs typeface="Arial" panose="020B0604020202020204" pitchFamily="34" charset="0"/>
              </a:rPr>
              <a:t>Irrigating a wound? (gloves, gown, and mask/goggles or a face shield).</a:t>
            </a:r>
          </a:p>
          <a:p>
            <a:pPr marL="241535" indent="-241535" algn="just">
              <a:lnSpc>
                <a:spcPct val="150000"/>
              </a:lnSpc>
              <a:buFont typeface="+mj-lt"/>
              <a:buAutoNum type="arabicPeriod"/>
            </a:pPr>
            <a:r>
              <a:rPr lang="en-US" sz="1100" dirty="0">
                <a:latin typeface="Arial" panose="020B0604020202020204" pitchFamily="34" charset="0"/>
                <a:cs typeface="Arial" panose="020B0604020202020204" pitchFamily="34" charset="0"/>
              </a:rPr>
              <a:t>Taking vital signs? (generally none).</a:t>
            </a:r>
          </a:p>
          <a:p>
            <a:pPr marL="241535" indent="-241535" algn="just">
              <a:buFont typeface="+mj-lt"/>
              <a:buAutoNum type="arabicPeriod"/>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Instructor Note</a:t>
            </a:r>
            <a:r>
              <a:rPr lang="en-US" dirty="0">
                <a:latin typeface="Arial" panose="020B0604020202020204" pitchFamily="34" charset="0"/>
                <a:cs typeface="Arial" panose="020B0604020202020204" pitchFamily="34" charset="0"/>
              </a:rPr>
              <a:t>:  Encourage discussion of how caregivers decide for themselves which PPE will be worn.  Do they over- or under-protect themselves?. Discuss responses as appropriate to ensure participants understand the importance of the use of PPE.</a:t>
            </a:r>
            <a:endParaRPr lang="en-US"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614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214284"/>
          </a:xfrm>
        </p:spPr>
        <p:txBody>
          <a:bodyPr/>
          <a:lstStyle/>
          <a:p>
            <a:pPr marL="241535" indent="-241535" algn="just">
              <a:spcAft>
                <a:spcPts val="615"/>
              </a:spcAft>
              <a:buFont typeface="Wingdings" panose="05000000000000000000" pitchFamily="2" charset="2"/>
              <a:buChar char="§"/>
            </a:pPr>
            <a:r>
              <a:rPr lang="en-US" dirty="0">
                <a:latin typeface="Arial" panose="020B0604020202020204" pitchFamily="34" charset="0"/>
                <a:cs typeface="Arial" panose="020B0604020202020204" pitchFamily="34" charset="0"/>
              </a:rPr>
              <a:t>Encourage participants to ask questions to ensure they have a working understanding of how and when to use personal protective equipment (PPE).</a:t>
            </a:r>
          </a:p>
          <a:p>
            <a:pPr marL="241535" indent="-241535" algn="just">
              <a:spcAft>
                <a:spcPts val="615"/>
              </a:spcAft>
              <a:buFont typeface="Wingdings" panose="05000000000000000000" pitchFamily="2" charset="2"/>
              <a:buChar char="§"/>
            </a:pPr>
            <a:r>
              <a:rPr lang="en-US" b="1" dirty="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 Using </a:t>
            </a:r>
            <a:r>
              <a:rPr lang="en-US" b="1" dirty="0">
                <a:latin typeface="Arial" panose="020B0604020202020204" pitchFamily="34" charset="0"/>
                <a:cs typeface="Arial" panose="020B0604020202020204" pitchFamily="34" charset="0"/>
              </a:rPr>
              <a:t>Handout #5</a:t>
            </a:r>
            <a:r>
              <a:rPr lang="en-US" dirty="0">
                <a:latin typeface="Arial" panose="020B0604020202020204" pitchFamily="34" charset="0"/>
                <a:cs typeface="Arial" panose="020B0604020202020204" pitchFamily="34" charset="0"/>
              </a:rPr>
              <a:t>, conduct a </a:t>
            </a:r>
            <a:r>
              <a:rPr lang="en-US" i="1" dirty="0">
                <a:latin typeface="Arial" panose="020B0604020202020204" pitchFamily="34" charset="0"/>
                <a:cs typeface="Arial" panose="020B0604020202020204" pitchFamily="34" charset="0"/>
              </a:rPr>
              <a:t>Personal Protective Equipment (PPE) Competency Validation Checklist</a:t>
            </a:r>
            <a:r>
              <a:rPr lang="en-US" dirty="0">
                <a:latin typeface="Arial" panose="020B0604020202020204" pitchFamily="34" charset="0"/>
                <a:cs typeface="Arial" panose="020B0604020202020204" pitchFamily="34" charset="0"/>
              </a:rPr>
              <a:t> for each participant to determine if they can successfully demonstrate the putting on, taking off, and disposal of PPE.</a:t>
            </a:r>
          </a:p>
          <a:p>
            <a:pPr marL="241571" indent="-241571" algn="just">
              <a:spcAft>
                <a:spcPts val="615"/>
              </a:spcAft>
              <a:buFont typeface="Wingdings" panose="05000000000000000000" pitchFamily="2" charset="2"/>
              <a:buChar char="§"/>
            </a:pPr>
            <a:r>
              <a:rPr lang="en-US" dirty="0">
                <a:latin typeface="Arial" panose="020B0604020202020204" pitchFamily="34" charset="0"/>
                <a:cs typeface="Arial" panose="020B0604020202020204" pitchFamily="34" charset="0"/>
              </a:rPr>
              <a:t>Using </a:t>
            </a:r>
            <a:r>
              <a:rPr lang="en-US" b="1" dirty="0">
                <a:latin typeface="Arial" panose="020B0604020202020204" pitchFamily="34" charset="0"/>
                <a:cs typeface="Arial" panose="020B0604020202020204" pitchFamily="34" charset="0"/>
              </a:rPr>
              <a:t>Handout #6</a:t>
            </a:r>
            <a:r>
              <a:rPr lang="en-US" dirty="0">
                <a:latin typeface="Arial" panose="020B0604020202020204" pitchFamily="34" charset="0"/>
                <a:cs typeface="Arial" panose="020B0604020202020204" pitchFamily="34" charset="0"/>
              </a:rPr>
              <a:t>, conduct a </a:t>
            </a:r>
            <a:r>
              <a:rPr lang="en-US" i="1" dirty="0">
                <a:latin typeface="Arial" panose="020B0604020202020204" pitchFamily="34" charset="0"/>
                <a:cs typeface="Arial" panose="020B0604020202020204" pitchFamily="34" charset="0"/>
              </a:rPr>
              <a:t>Competency Evaluation Exam for each participants </a:t>
            </a:r>
            <a:r>
              <a:rPr lang="en-US" dirty="0">
                <a:latin typeface="Arial" panose="020B0604020202020204" pitchFamily="34" charset="0"/>
                <a:cs typeface="Arial" panose="020B0604020202020204" pitchFamily="34" charset="0"/>
              </a:rPr>
              <a:t>to determine their knowledge and competency level concerning the use of PPE. </a:t>
            </a:r>
            <a:r>
              <a:rPr lang="en-US" b="1" dirty="0">
                <a:latin typeface="Arial" panose="020B0604020202020204" pitchFamily="34" charset="0"/>
                <a:cs typeface="Arial" panose="020B0604020202020204" pitchFamily="34" charset="0"/>
              </a:rPr>
              <a:t>(See below for Exam Answer Key)</a:t>
            </a:r>
          </a:p>
          <a:p>
            <a:pPr marL="241571" indent="-241571" algn="just">
              <a:buFont typeface="Wingdings" panose="05000000000000000000" pitchFamily="2" charset="2"/>
              <a:buChar char="§"/>
            </a:pPr>
            <a:r>
              <a:rPr lang="en-US" b="1" dirty="0">
                <a:latin typeface="Arial" panose="020B0604020202020204" pitchFamily="34" charset="0"/>
                <a:cs typeface="Arial" panose="020B0604020202020204" pitchFamily="34" charset="0"/>
              </a:rPr>
              <a:t>Using</a:t>
            </a:r>
            <a:r>
              <a:rPr lang="en-US" dirty="0">
                <a:latin typeface="Arial" panose="020B0604020202020204" pitchFamily="34" charset="0"/>
                <a:cs typeface="Arial" panose="020B0604020202020204" pitchFamily="34" charset="0"/>
              </a:rPr>
              <a:t> the results of the </a:t>
            </a:r>
            <a:r>
              <a:rPr lang="en-US" b="1" dirty="0">
                <a:latin typeface="Arial" panose="020B0604020202020204" pitchFamily="34" charset="0"/>
                <a:cs typeface="Arial" panose="020B0604020202020204" pitchFamily="34" charset="0"/>
              </a:rPr>
              <a:t>Validation Checklist </a:t>
            </a:r>
            <a:r>
              <a:rPr lang="en-US"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the Competency Evaluation Exam, </a:t>
            </a:r>
            <a:r>
              <a:rPr lang="en-US" dirty="0">
                <a:latin typeface="Arial" panose="020B0604020202020204" pitchFamily="34" charset="0"/>
                <a:cs typeface="Arial" panose="020B0604020202020204" pitchFamily="34" charset="0"/>
              </a:rPr>
              <a:t>modify your </a:t>
            </a:r>
            <a:r>
              <a:rPr lang="en-US" i="1" dirty="0">
                <a:latin typeface="Arial" panose="020B0604020202020204" pitchFamily="34" charset="0"/>
                <a:cs typeface="Arial" panose="020B0604020202020204" pitchFamily="34" charset="0"/>
              </a:rPr>
              <a:t>Personal Protective Equipment (PPE) </a:t>
            </a:r>
            <a:r>
              <a:rPr lang="en-US" dirty="0">
                <a:latin typeface="Arial" panose="020B0604020202020204" pitchFamily="34" charset="0"/>
                <a:cs typeface="Arial" panose="020B0604020202020204" pitchFamily="34" charset="0"/>
              </a:rPr>
              <a:t>training program as necessary to address any identified issues or concerns.</a:t>
            </a:r>
          </a:p>
          <a:p>
            <a:pPr marL="241571" indent="-241571" algn="just">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241535" indent="-241535" algn="just">
              <a:spcAft>
                <a:spcPts val="615"/>
              </a:spcAft>
              <a:buFont typeface="Wingdings" panose="05000000000000000000" pitchFamily="2" charset="2"/>
              <a:buChar char="§"/>
            </a:pPr>
            <a:r>
              <a:rPr lang="en-US" b="1" dirty="0">
                <a:latin typeface="Arial" panose="020B0604020202020204" pitchFamily="34" charset="0"/>
                <a:cs typeface="Arial" panose="020B0604020202020204" pitchFamily="34" charset="0"/>
              </a:rPr>
              <a:t>Instructor Note</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Remind</a:t>
            </a:r>
            <a:r>
              <a:rPr lang="en-US" dirty="0">
                <a:latin typeface="Arial" panose="020B0604020202020204" pitchFamily="34" charset="0"/>
                <a:cs typeface="Arial" panose="020B0604020202020204" pitchFamily="34" charset="0"/>
              </a:rPr>
              <a:t> participants to sign the </a:t>
            </a:r>
            <a:r>
              <a:rPr lang="en-US" i="1" dirty="0">
                <a:latin typeface="Arial" panose="020B0604020202020204" pitchFamily="34" charset="0"/>
                <a:cs typeface="Arial" panose="020B0604020202020204" pitchFamily="34" charset="0"/>
              </a:rPr>
              <a:t>Record of Attendance Form</a:t>
            </a:r>
            <a:r>
              <a:rPr lang="en-US" dirty="0">
                <a:latin typeface="Arial" panose="020B0604020202020204" pitchFamily="34" charset="0"/>
                <a:cs typeface="Arial" panose="020B0604020202020204" pitchFamily="34" charset="0"/>
              </a:rPr>
              <a:t>. Be sure to </a:t>
            </a:r>
            <a:r>
              <a:rPr lang="en-US" b="1" dirty="0">
                <a:latin typeface="Arial" panose="020B0604020202020204" pitchFamily="34" charset="0"/>
                <a:cs typeface="Arial" panose="020B0604020202020204" pitchFamily="34" charset="0"/>
              </a:rPr>
              <a:t>complete</a:t>
            </a:r>
            <a:r>
              <a:rPr lang="en-US" dirty="0">
                <a:latin typeface="Arial" panose="020B0604020202020204" pitchFamily="34" charset="0"/>
                <a:cs typeface="Arial" panose="020B0604020202020204" pitchFamily="34" charset="0"/>
              </a:rPr>
              <a:t> recordkeeping documentation. (See Part 3)</a:t>
            </a:r>
          </a:p>
          <a:p>
            <a:pPr marL="241571" indent="-241571" algn="just">
              <a:spcAft>
                <a:spcPts val="600"/>
              </a:spcAft>
              <a:buFont typeface="Wingdings" panose="05000000000000000000" pitchFamily="2" charset="2"/>
              <a:buChar char="§"/>
            </a:pPr>
            <a:r>
              <a:rPr lang="en-US" b="1" dirty="0">
                <a:latin typeface="Arial" panose="020B0604020202020204" pitchFamily="34" charset="0"/>
                <a:cs typeface="Arial" panose="020B0604020202020204" pitchFamily="34" charset="0"/>
              </a:rPr>
              <a:t>Exam Answer Key and Slide Location Where the Answer can be Found:</a:t>
            </a:r>
          </a:p>
          <a:p>
            <a:pPr marL="228600" algn="just">
              <a:tabLst>
                <a:tab pos="228600" algn="l"/>
              </a:tabLst>
            </a:pPr>
            <a:r>
              <a:rPr lang="da-DK" b="1" dirty="0">
                <a:latin typeface="Arial" panose="020B0604020202020204" pitchFamily="34" charset="0"/>
                <a:cs typeface="Arial" panose="020B0604020202020204" pitchFamily="34" charset="0"/>
              </a:rPr>
              <a:t>1</a:t>
            </a:r>
            <a:r>
              <a:rPr lang="da-DK" dirty="0">
                <a:latin typeface="Arial" panose="020B0604020202020204" pitchFamily="34" charset="0"/>
                <a:cs typeface="Arial" panose="020B0604020202020204" pitchFamily="34" charset="0"/>
              </a:rPr>
              <a:t>=T (Slide #6); </a:t>
            </a:r>
            <a:r>
              <a:rPr lang="da-DK" b="1" dirty="0">
                <a:latin typeface="Arial" panose="020B0604020202020204" pitchFamily="34" charset="0"/>
                <a:cs typeface="Arial" panose="020B0604020202020204" pitchFamily="34" charset="0"/>
              </a:rPr>
              <a:t>2</a:t>
            </a:r>
            <a:r>
              <a:rPr lang="da-DK" dirty="0">
                <a:latin typeface="Arial" panose="020B0604020202020204" pitchFamily="34" charset="0"/>
                <a:cs typeface="Arial" panose="020B0604020202020204" pitchFamily="34" charset="0"/>
              </a:rPr>
              <a:t>=T (Slide #9); </a:t>
            </a:r>
            <a:r>
              <a:rPr lang="da-DK" b="1" dirty="0">
                <a:latin typeface="Arial" panose="020B0604020202020204" pitchFamily="34" charset="0"/>
                <a:cs typeface="Arial" panose="020B0604020202020204" pitchFamily="34" charset="0"/>
              </a:rPr>
              <a:t>3</a:t>
            </a:r>
            <a:r>
              <a:rPr lang="da-DK" dirty="0">
                <a:latin typeface="Arial" panose="020B0604020202020204" pitchFamily="34" charset="0"/>
                <a:cs typeface="Arial" panose="020B0604020202020204" pitchFamily="34" charset="0"/>
              </a:rPr>
              <a:t>=T (Slide #10); </a:t>
            </a:r>
            <a:r>
              <a:rPr lang="da-DK" b="1" dirty="0">
                <a:latin typeface="Arial" panose="020B0604020202020204" pitchFamily="34" charset="0"/>
                <a:cs typeface="Arial" panose="020B0604020202020204" pitchFamily="34" charset="0"/>
              </a:rPr>
              <a:t>4</a:t>
            </a:r>
            <a:r>
              <a:rPr lang="da-DK" dirty="0">
                <a:latin typeface="Arial" panose="020B0604020202020204" pitchFamily="34" charset="0"/>
                <a:cs typeface="Arial" panose="020B0604020202020204" pitchFamily="34" charset="0"/>
              </a:rPr>
              <a:t>=F (Slide #11); </a:t>
            </a:r>
            <a:r>
              <a:rPr lang="da-DK" b="1" dirty="0">
                <a:latin typeface="Arial" panose="020B0604020202020204" pitchFamily="34" charset="0"/>
                <a:cs typeface="Arial" panose="020B0604020202020204" pitchFamily="34" charset="0"/>
              </a:rPr>
              <a:t>5</a:t>
            </a:r>
            <a:r>
              <a:rPr lang="da-DK" dirty="0">
                <a:latin typeface="Arial" panose="020B0604020202020204" pitchFamily="34" charset="0"/>
                <a:cs typeface="Arial" panose="020B0604020202020204" pitchFamily="34" charset="0"/>
              </a:rPr>
              <a:t>=F (Slide #13); </a:t>
            </a:r>
            <a:r>
              <a:rPr lang="da-DK" b="1" dirty="0">
                <a:latin typeface="Arial" panose="020B0604020202020204" pitchFamily="34" charset="0"/>
                <a:cs typeface="Arial" panose="020B0604020202020204" pitchFamily="34" charset="0"/>
              </a:rPr>
              <a:t>6</a:t>
            </a:r>
            <a:r>
              <a:rPr lang="da-DK" dirty="0">
                <a:latin typeface="Arial" panose="020B0604020202020204" pitchFamily="34" charset="0"/>
                <a:cs typeface="Arial" panose="020B0604020202020204" pitchFamily="34" charset="0"/>
              </a:rPr>
              <a:t>=F (Slide #14); </a:t>
            </a:r>
            <a:r>
              <a:rPr lang="da-DK" b="1" dirty="0">
                <a:latin typeface="Arial" panose="020B0604020202020204" pitchFamily="34" charset="0"/>
                <a:cs typeface="Arial" panose="020B0604020202020204" pitchFamily="34" charset="0"/>
              </a:rPr>
              <a:t>7</a:t>
            </a:r>
            <a:r>
              <a:rPr lang="da-DK" dirty="0">
                <a:latin typeface="Arial" panose="020B0604020202020204" pitchFamily="34" charset="0"/>
                <a:cs typeface="Arial" panose="020B0604020202020204" pitchFamily="34" charset="0"/>
              </a:rPr>
              <a:t>=T (Slide #17); </a:t>
            </a:r>
            <a:r>
              <a:rPr lang="da-DK" b="1" dirty="0">
                <a:latin typeface="Arial" panose="020B0604020202020204" pitchFamily="34" charset="0"/>
                <a:cs typeface="Arial" panose="020B0604020202020204" pitchFamily="34" charset="0"/>
              </a:rPr>
              <a:t>8</a:t>
            </a:r>
            <a:r>
              <a:rPr lang="da-DK" dirty="0">
                <a:latin typeface="Arial" panose="020B0604020202020204" pitchFamily="34" charset="0"/>
                <a:cs typeface="Arial" panose="020B0604020202020204" pitchFamily="34" charset="0"/>
              </a:rPr>
              <a:t>=F (Slide #19); </a:t>
            </a:r>
            <a:r>
              <a:rPr lang="da-DK" b="1" dirty="0">
                <a:latin typeface="Arial" panose="020B0604020202020204" pitchFamily="34" charset="0"/>
                <a:cs typeface="Arial" panose="020B0604020202020204" pitchFamily="34" charset="0"/>
              </a:rPr>
              <a:t>9</a:t>
            </a:r>
            <a:r>
              <a:rPr lang="da-DK" dirty="0">
                <a:latin typeface="Arial" panose="020B0604020202020204" pitchFamily="34" charset="0"/>
                <a:cs typeface="Arial" panose="020B0604020202020204" pitchFamily="34" charset="0"/>
              </a:rPr>
              <a:t>=T (Slide #20); </a:t>
            </a:r>
            <a:r>
              <a:rPr lang="da-DK" b="1" dirty="0">
                <a:latin typeface="Arial" panose="020B0604020202020204" pitchFamily="34" charset="0"/>
                <a:cs typeface="Arial" panose="020B0604020202020204" pitchFamily="34" charset="0"/>
              </a:rPr>
              <a:t>10</a:t>
            </a:r>
            <a:r>
              <a:rPr lang="da-DK" dirty="0">
                <a:latin typeface="Arial" panose="020B0604020202020204" pitchFamily="34" charset="0"/>
                <a:cs typeface="Arial" panose="020B0604020202020204" pitchFamily="34" charset="0"/>
              </a:rPr>
              <a:t>=F (Slides #22);  </a:t>
            </a:r>
            <a:r>
              <a:rPr lang="da-DK" b="1" dirty="0">
                <a:latin typeface="Arial" panose="020B0604020202020204" pitchFamily="34" charset="0"/>
                <a:cs typeface="Arial" panose="020B0604020202020204" pitchFamily="34" charset="0"/>
              </a:rPr>
              <a:t>11</a:t>
            </a:r>
            <a:r>
              <a:rPr lang="da-DK" dirty="0">
                <a:latin typeface="Arial" panose="020B0604020202020204" pitchFamily="34" charset="0"/>
                <a:cs typeface="Arial" panose="020B0604020202020204" pitchFamily="34" charset="0"/>
              </a:rPr>
              <a:t>=T (Slide #23); </a:t>
            </a:r>
            <a:r>
              <a:rPr lang="da-DK" b="1" dirty="0">
                <a:latin typeface="Arial" panose="020B0604020202020204" pitchFamily="34" charset="0"/>
                <a:cs typeface="Arial" panose="020B0604020202020204" pitchFamily="34" charset="0"/>
              </a:rPr>
              <a:t>12</a:t>
            </a:r>
            <a:r>
              <a:rPr lang="da-DK" dirty="0">
                <a:latin typeface="Arial" panose="020B0604020202020204" pitchFamily="34" charset="0"/>
                <a:cs typeface="Arial" panose="020B0604020202020204" pitchFamily="34" charset="0"/>
              </a:rPr>
              <a:t>=F (Slide #23); </a:t>
            </a:r>
            <a:r>
              <a:rPr lang="da-DK" b="1" dirty="0">
                <a:latin typeface="Arial" panose="020B0604020202020204" pitchFamily="34" charset="0"/>
                <a:cs typeface="Arial" panose="020B0604020202020204" pitchFamily="34" charset="0"/>
              </a:rPr>
              <a:t>13</a:t>
            </a:r>
            <a:r>
              <a:rPr lang="da-DK" dirty="0">
                <a:latin typeface="Arial" panose="020B0604020202020204" pitchFamily="34" charset="0"/>
                <a:cs typeface="Arial" panose="020B0604020202020204" pitchFamily="34" charset="0"/>
              </a:rPr>
              <a:t>=T (Slide #29); </a:t>
            </a:r>
            <a:r>
              <a:rPr lang="da-DK" b="1" dirty="0">
                <a:latin typeface="Arial" panose="020B0604020202020204" pitchFamily="34" charset="0"/>
                <a:cs typeface="Arial" panose="020B0604020202020204" pitchFamily="34" charset="0"/>
              </a:rPr>
              <a:t>14</a:t>
            </a:r>
            <a:r>
              <a:rPr lang="da-DK" dirty="0">
                <a:latin typeface="Arial" panose="020B0604020202020204" pitchFamily="34" charset="0"/>
                <a:cs typeface="Arial" panose="020B0604020202020204" pitchFamily="34" charset="0"/>
              </a:rPr>
              <a:t>=F (Slide #30); </a:t>
            </a:r>
            <a:r>
              <a:rPr lang="da-DK" b="1" dirty="0">
                <a:latin typeface="Arial" panose="020B0604020202020204" pitchFamily="34" charset="0"/>
                <a:cs typeface="Arial" panose="020B0604020202020204" pitchFamily="34" charset="0"/>
              </a:rPr>
              <a:t>15</a:t>
            </a:r>
            <a:r>
              <a:rPr lang="da-DK" dirty="0">
                <a:latin typeface="Arial" panose="020B0604020202020204" pitchFamily="34" charset="0"/>
                <a:cs typeface="Arial" panose="020B0604020202020204" pitchFamily="34" charset="0"/>
              </a:rPr>
              <a:t>=T (Slide #30)</a:t>
            </a:r>
            <a:endParaRPr lang="en-US" dirty="0">
              <a:latin typeface="Arial" panose="020B0604020202020204" pitchFamily="34" charset="0"/>
              <a:cs typeface="Arial" panose="020B0604020202020204" pitchFamily="34" charset="0"/>
            </a:endParaRPr>
          </a:p>
          <a:p>
            <a:pPr marL="241535" indent="-241535" algn="just">
              <a:spcAft>
                <a:spcPts val="615"/>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55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Suggestion</a:t>
            </a:r>
            <a:r>
              <a:rPr lang="en-US" dirty="0">
                <a:latin typeface="Arial" panose="020B0604020202020204" pitchFamily="34" charset="0"/>
                <a:cs typeface="Arial" panose="020B0604020202020204" pitchFamily="34" charset="0"/>
              </a:rPr>
              <a:t>: Before reviewing the reasons discussed here, ask participants to discuss reasons why they may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always use PPE when providing resident care.</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Compare slide content with reasons participants gave. </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Discuss as you deem necessary or appropriate to address the importance of using personal protective equipment (PPE).</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If the availability of equipment and/or supplies is an issue, you should provide that information to Environmental Services, or other that has the authority to investigate and resolve such issues.</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Other reasons you may want to discuss</a:t>
            </a:r>
            <a:r>
              <a:rPr lang="en-US" dirty="0">
                <a:latin typeface="Arial" panose="020B0604020202020204" pitchFamily="34" charset="0"/>
                <a:cs typeface="Arial" panose="020B0604020202020204" pitchFamily="34" charset="0"/>
              </a:rPr>
              <a:t>:</a:t>
            </a:r>
          </a:p>
          <a:p>
            <a:pPr marL="468838" indent="-240931" algn="just">
              <a:buFont typeface="Wingdings" panose="05000000000000000000" pitchFamily="2" charset="2"/>
              <a:buChar char="§"/>
            </a:pPr>
            <a:r>
              <a:rPr lang="en-US" dirty="0">
                <a:latin typeface="Arial" panose="020B0604020202020204" pitchFamily="34" charset="0"/>
                <a:cs typeface="Arial" panose="020B0604020202020204" pitchFamily="34" charset="0"/>
              </a:rPr>
              <a:t>Culture.</a:t>
            </a:r>
          </a:p>
          <a:p>
            <a:pPr marL="468838" indent="-240931" algn="just">
              <a:buFont typeface="Wingdings" panose="05000000000000000000" pitchFamily="2" charset="2"/>
              <a:buChar char="§"/>
            </a:pPr>
            <a:r>
              <a:rPr lang="en-US" dirty="0">
                <a:latin typeface="Arial" panose="020B0604020202020204" pitchFamily="34" charset="0"/>
                <a:cs typeface="Arial" panose="020B0604020202020204" pitchFamily="34" charset="0"/>
              </a:rPr>
              <a:t>Religious or health grounds.</a:t>
            </a:r>
          </a:p>
          <a:p>
            <a:pPr marL="468838" indent="-240931" algn="just">
              <a:buFont typeface="Wingdings" panose="05000000000000000000" pitchFamily="2" charset="2"/>
              <a:buChar char="§"/>
            </a:pPr>
            <a:r>
              <a:rPr lang="en-US" dirty="0">
                <a:latin typeface="Arial" panose="020B0604020202020204" pitchFamily="34" charset="0"/>
                <a:cs typeface="Arial" panose="020B0604020202020204" pitchFamily="34" charset="0"/>
              </a:rPr>
              <a:t>Didn’t know about PPE.</a:t>
            </a:r>
          </a:p>
        </p:txBody>
      </p:sp>
    </p:spTree>
    <p:extLst>
      <p:ext uri="{BB962C8B-B14F-4D97-AF65-F5344CB8AC3E}">
        <p14:creationId xmlns:p14="http://schemas.microsoft.com/office/powerpoint/2010/main" val="211433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Inform participants that each of these items are discussed throughout this training session.</a:t>
            </a:r>
          </a:p>
          <a:p>
            <a:pPr marL="241535" indent="-241535">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As you review each PPE item, ask participants if they have any concerns or issues about the use or purpose of the PPE item.</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Instructor Note</a:t>
            </a:r>
            <a:r>
              <a:rPr lang="en-US" dirty="0">
                <a:latin typeface="Arial" panose="020B0604020202020204" pitchFamily="34" charset="0"/>
                <a:cs typeface="Arial" panose="020B0604020202020204" pitchFamily="34" charset="0"/>
              </a:rPr>
              <a:t>: It may be helpful to </a:t>
            </a:r>
            <a:r>
              <a:rPr lang="en-US" b="1" dirty="0">
                <a:latin typeface="Arial" panose="020B0604020202020204" pitchFamily="34" charset="0"/>
                <a:cs typeface="Arial" panose="020B0604020202020204" pitchFamily="34" charset="0"/>
              </a:rPr>
              <a:t>review</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discuss</a:t>
            </a:r>
            <a:r>
              <a:rPr lang="en-US" dirty="0">
                <a:latin typeface="Arial" panose="020B0604020202020204" pitchFamily="34" charset="0"/>
                <a:cs typeface="Arial" panose="020B0604020202020204" pitchFamily="34" charset="0"/>
              </a:rPr>
              <a:t> CDC’s guidance documents for </a:t>
            </a:r>
            <a:r>
              <a:rPr lang="en-US" b="1" dirty="0">
                <a:latin typeface="Arial" panose="020B0604020202020204" pitchFamily="34" charset="0"/>
                <a:cs typeface="Arial" panose="020B0604020202020204" pitchFamily="34" charset="0"/>
              </a:rPr>
              <a:t>OPTIMIZING</a:t>
            </a:r>
            <a:r>
              <a:rPr lang="en-US" dirty="0">
                <a:latin typeface="Arial" panose="020B0604020202020204" pitchFamily="34" charset="0"/>
                <a:cs typeface="Arial" panose="020B0604020202020204" pitchFamily="34" charset="0"/>
              </a:rPr>
              <a:t> the supply of PPE </a:t>
            </a:r>
            <a:r>
              <a:rPr lang="en-US" u="sng" dirty="0">
                <a:latin typeface="Arial" panose="020B0604020202020204" pitchFamily="34" charset="0"/>
                <a:cs typeface="Arial" panose="020B0604020202020204" pitchFamily="34" charset="0"/>
              </a:rPr>
              <a:t>before</a:t>
            </a:r>
            <a:r>
              <a:rPr lang="en-US" dirty="0">
                <a:latin typeface="Arial" panose="020B0604020202020204" pitchFamily="34" charset="0"/>
                <a:cs typeface="Arial" panose="020B0604020202020204" pitchFamily="34" charset="0"/>
              </a:rPr>
              <a:t> moving to the next slide. </a:t>
            </a:r>
            <a:r>
              <a:rPr lang="en-US" i="1" dirty="0">
                <a:latin typeface="Arial" panose="020B0604020202020204" pitchFamily="34" charset="0"/>
                <a:cs typeface="Arial" panose="020B0604020202020204" pitchFamily="34" charset="0"/>
              </a:rPr>
              <a:t>(See Part 3 – Support Documentation, beginning on page 5.)</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b="1" dirty="0">
                <a:latin typeface="Arial" panose="020B0604020202020204" pitchFamily="34" charset="0"/>
                <a:cs typeface="Arial" panose="020B0604020202020204" pitchFamily="34" charset="0"/>
              </a:rPr>
              <a:t>Remind</a:t>
            </a:r>
            <a:r>
              <a:rPr lang="en-US" dirty="0">
                <a:latin typeface="Arial" panose="020B0604020202020204" pitchFamily="34" charset="0"/>
                <a:cs typeface="Arial" panose="020B0604020202020204" pitchFamily="34" charset="0"/>
              </a:rPr>
              <a:t> participants the these guidance documents do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eliminate how to put on, remove, or discard PPE. They only address </a:t>
            </a:r>
            <a:r>
              <a:rPr lang="en-US" b="1"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 to </a:t>
            </a:r>
            <a:r>
              <a:rPr lang="en-US" b="1" dirty="0">
                <a:latin typeface="Arial" panose="020B0604020202020204" pitchFamily="34" charset="0"/>
                <a:cs typeface="Arial" panose="020B0604020202020204" pitchFamily="34" charset="0"/>
              </a:rPr>
              <a:t>OPTIMIZE</a:t>
            </a:r>
            <a:r>
              <a:rPr lang="en-US" dirty="0">
                <a:latin typeface="Arial" panose="020B0604020202020204" pitchFamily="34" charset="0"/>
                <a:cs typeface="Arial" panose="020B0604020202020204" pitchFamily="34" charset="0"/>
              </a:rPr>
              <a:t> their use when supplies are limited or exhausted.</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61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First</a:t>
            </a:r>
            <a:r>
              <a:rPr lang="en-US" sz="1100" dirty="0">
                <a:latin typeface="Arial" panose="020B0604020202020204" pitchFamily="34" charset="0"/>
                <a:cs typeface="Arial" panose="020B0604020202020204" pitchFamily="34" charset="0"/>
              </a:rPr>
              <a:t> is the </a:t>
            </a:r>
            <a:r>
              <a:rPr lang="en-US" sz="1100" b="1" dirty="0">
                <a:latin typeface="Arial" panose="020B0604020202020204" pitchFamily="34" charset="0"/>
                <a:cs typeface="Arial" panose="020B0604020202020204" pitchFamily="34" charset="0"/>
              </a:rPr>
              <a:t>type of anticipated exposure</a:t>
            </a:r>
            <a:r>
              <a:rPr lang="en-US" sz="1100" dirty="0">
                <a:latin typeface="Arial" panose="020B0604020202020204" pitchFamily="34" charset="0"/>
                <a:cs typeface="Arial" panose="020B0604020202020204" pitchFamily="34" charset="0"/>
              </a:rPr>
              <a:t>. This is determined by the type of anticipated exposure, such as touch, splashes or sprays, or large volumes of blood or body fluids that might penetrate the clothing.  PPE selection, in particular the combination of PPE, is also determined by the category of isolation precautions a resident is on.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Second</a:t>
            </a:r>
            <a:r>
              <a:rPr lang="en-US" sz="1100" dirty="0">
                <a:latin typeface="Arial" panose="020B0604020202020204" pitchFamily="34" charset="0"/>
                <a:cs typeface="Arial" panose="020B0604020202020204" pitchFamily="34" charset="0"/>
              </a:rPr>
              <a:t>, and very much linked to the first, is the </a:t>
            </a:r>
            <a:r>
              <a:rPr lang="en-US" sz="1100" b="1" dirty="0">
                <a:latin typeface="Arial" panose="020B0604020202020204" pitchFamily="34" charset="0"/>
                <a:cs typeface="Arial" panose="020B0604020202020204" pitchFamily="34" charset="0"/>
              </a:rPr>
              <a:t>durability</a:t>
            </a:r>
            <a:r>
              <a:rPr lang="en-US" sz="1100" dirty="0">
                <a:latin typeface="Arial" panose="020B0604020202020204" pitchFamily="34" charset="0"/>
                <a:cs typeface="Arial" panose="020B0604020202020204" pitchFamily="34" charset="0"/>
              </a:rPr>
              <a:t> and </a:t>
            </a:r>
            <a:r>
              <a:rPr lang="en-US" sz="1100" b="1" dirty="0">
                <a:latin typeface="Arial" panose="020B0604020202020204" pitchFamily="34" charset="0"/>
                <a:cs typeface="Arial" panose="020B0604020202020204" pitchFamily="34" charset="0"/>
              </a:rPr>
              <a:t>appropriateness</a:t>
            </a:r>
            <a:r>
              <a:rPr lang="en-US" sz="1100" dirty="0">
                <a:latin typeface="Arial" panose="020B0604020202020204" pitchFamily="34" charset="0"/>
                <a:cs typeface="Arial" panose="020B0604020202020204" pitchFamily="34" charset="0"/>
              </a:rPr>
              <a:t> of the PPE for the task.  This will affect, for example, whether a gown or apron is selected for PPE, or, if a gown is selected, whether it needs to be fluid resistant, fluid proof, or neither.</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Third is fit</a:t>
            </a:r>
            <a:r>
              <a:rPr lang="en-US" sz="1100" dirty="0">
                <a:latin typeface="Arial" panose="020B0604020202020204" pitchFamily="34" charset="0"/>
                <a:cs typeface="Arial" panose="020B0604020202020204" pitchFamily="34" charset="0"/>
              </a:rPr>
              <a:t>.  (optional question)  How many of you have seen someone trying to work in PPE that is too small or large?  PPE must fit the individual user. The facility provides PPE in sizes appropriate for individual caregivers. You should report PPE issues to your immediate supervisor or charge nurse.</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(Segue to next slide)  With the selection of PPE as background, let’s now discuss </a:t>
            </a:r>
            <a:r>
              <a:rPr lang="en-US" sz="1100" b="1" dirty="0">
                <a:latin typeface="Arial" panose="020B0604020202020204" pitchFamily="34" charset="0"/>
                <a:cs typeface="Arial" panose="020B0604020202020204" pitchFamily="34" charset="0"/>
              </a:rPr>
              <a:t>how</a:t>
            </a:r>
            <a:r>
              <a:rPr lang="en-US" sz="1100" dirty="0">
                <a:latin typeface="Arial" panose="020B0604020202020204" pitchFamily="34" charset="0"/>
                <a:cs typeface="Arial" panose="020B0604020202020204" pitchFamily="34" charset="0"/>
              </a:rPr>
              <a:t> to select and </a:t>
            </a:r>
            <a:r>
              <a:rPr lang="en-US" sz="1100" b="1" dirty="0">
                <a:latin typeface="Arial" panose="020B0604020202020204" pitchFamily="34" charset="0"/>
                <a:cs typeface="Arial" panose="020B0604020202020204" pitchFamily="34" charset="0"/>
              </a:rPr>
              <a:t>use</a:t>
            </a:r>
            <a:r>
              <a:rPr lang="en-US" sz="1100" dirty="0">
                <a:latin typeface="Arial" panose="020B0604020202020204" pitchFamily="34" charset="0"/>
                <a:cs typeface="Arial" panose="020B0604020202020204" pitchFamily="34" charset="0"/>
              </a:rPr>
              <a:t> specific PPE.  </a:t>
            </a:r>
          </a:p>
        </p:txBody>
      </p:sp>
    </p:spTree>
    <p:extLst>
      <p:ext uri="{BB962C8B-B14F-4D97-AF65-F5344CB8AC3E}">
        <p14:creationId xmlns:p14="http://schemas.microsoft.com/office/powerpoint/2010/main" val="90718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Most resident care activities require the use of a single pair of nonsterile gloves made of either latex, nitrile, or vinyl.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However, because of allergy concerns, some facilities have eliminated or limited latex products, including gloves, and now use gloves made of nitrile or other material.  Vinyl gloves are also frequently available and work well if there is limited resident contact.  However, some gloves do not provide a snug fit on the hand, especially around the wrist, and therefore should not be used if extensive contact is likely.</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Gloves should fit the user’s hands comfortably – they should not be too loose or too tight.  They also should not tear or damage easily.  Gloves are sometimes worn for several hours and need to stand up to the task.</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Who uses the other glove options?  Sterile surgical gloves are worn by surgeons and other healthcare personnel who perform invasive resident procedures.  During some surgical procedures, two pair of gloves may be worn.  </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Environmental services personnel often wear reusable heavy-duty gloves made of latex or nitrile to work with caustic disinfectants when cleaning environmental surfaces. However, they sometimes use the same types of gloves used in resident care.</a:t>
            </a:r>
          </a:p>
        </p:txBody>
      </p:sp>
    </p:spTree>
    <p:extLst>
      <p:ext uri="{BB962C8B-B14F-4D97-AF65-F5344CB8AC3E}">
        <p14:creationId xmlns:p14="http://schemas.microsoft.com/office/powerpoint/2010/main" val="385322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5" indent="-241535" algn="just">
              <a:buFont typeface="Wingdings" panose="05000000000000000000" pitchFamily="2" charset="2"/>
              <a:buChar char="§"/>
            </a:pPr>
            <a:r>
              <a:rPr lang="en-US" dirty="0">
                <a:latin typeface="Arial" panose="020B0604020202020204" pitchFamily="34" charset="0"/>
                <a:cs typeface="Arial" panose="020B0604020202020204" pitchFamily="34" charset="0"/>
              </a:rPr>
              <a:t>Ask participants to provide instances when they use gloves. Do they align with the points addressed here and/or with your facility’s policies?</a:t>
            </a:r>
          </a:p>
          <a:p>
            <a:pPr marL="241535" indent="-24153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41535" indent="-241535">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40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411043"/>
          </a:xfrm>
        </p:spPr>
        <p:txBody>
          <a:bodyPr/>
          <a:lstStyle/>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Gloves protect you against contact with infectious materials</a:t>
            </a:r>
            <a:r>
              <a:rPr lang="en-US" sz="1100" dirty="0">
                <a:latin typeface="Arial" panose="020B0604020202020204" pitchFamily="34" charset="0"/>
                <a:cs typeface="Arial" panose="020B0604020202020204" pitchFamily="34" charset="0"/>
              </a:rPr>
              <a:t>.  However, once contaminated, gloves can become a means for spreading infectious materials  to yourself, other residents or environmental surfaces. Therefore, the way YOU use gloves can influence the risk of disease transmission in your workplace. </a:t>
            </a:r>
            <a:r>
              <a:rPr lang="en-US" sz="1100" b="1" dirty="0">
                <a:latin typeface="Arial" panose="020B0604020202020204" pitchFamily="34" charset="0"/>
                <a:cs typeface="Arial" panose="020B0604020202020204" pitchFamily="34" charset="0"/>
              </a:rPr>
              <a:t>These are the most important do’s and don'ts of glove use:</a:t>
            </a:r>
          </a:p>
          <a:p>
            <a:pPr marL="241535" indent="-241535" algn="just">
              <a:buFont typeface="Wingdings" panose="05000000000000000000" pitchFamily="2" charset="2"/>
              <a:buChar char="§"/>
            </a:pPr>
            <a:endParaRPr lang="en-US" sz="4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Work from clean to dirty</a:t>
            </a:r>
            <a:r>
              <a:rPr lang="en-US" sz="1100" dirty="0">
                <a:latin typeface="Arial" panose="020B0604020202020204" pitchFamily="34" charset="0"/>
                <a:cs typeface="Arial" panose="020B0604020202020204" pitchFamily="34" charset="0"/>
              </a:rPr>
              <a:t>. This is a basic principle of infection control.  In this instance it refers to touching clean body sites or surfaces before you touch dirty or heavily contaminated areas.  </a:t>
            </a:r>
          </a:p>
          <a:p>
            <a:pPr marL="241535" indent="-241535" algn="just">
              <a:buFont typeface="Wingdings" panose="05000000000000000000" pitchFamily="2" charset="2"/>
              <a:buChar char="§"/>
            </a:pPr>
            <a:endParaRPr lang="en-US" sz="4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Limit opportunities for “touch contamination.”</a:t>
            </a:r>
            <a:r>
              <a:rPr lang="en-US" sz="1100" dirty="0">
                <a:latin typeface="Arial" panose="020B0604020202020204" pitchFamily="34" charset="0"/>
                <a:cs typeface="Arial" panose="020B0604020202020204" pitchFamily="34" charset="0"/>
              </a:rPr>
              <a:t> Protect yourself, others and environmental surfaces. How many times have you seen someone adjust their glasses, rub their nose or touch their face with gloves that have been in contact with a resident?  This is one example of “touch contamination” that can potentially expose oneself to infectious agents. Think about environmental surfaces too and avoid unnecessarily touching them with contaminated gloves. Surfaces such as light switches, door and cabinet knobs can become contaminated if touched by soiled gloves.</a:t>
            </a:r>
          </a:p>
          <a:p>
            <a:pPr marL="241535" indent="-241535" algn="just">
              <a:buFont typeface="Wingdings" panose="05000000000000000000" pitchFamily="2" charset="2"/>
              <a:buChar char="§"/>
            </a:pPr>
            <a:endParaRPr lang="en-US" sz="400" dirty="0">
              <a:latin typeface="Arial" panose="020B0604020202020204" pitchFamily="34" charset="0"/>
              <a:cs typeface="Arial" panose="020B0604020202020204" pitchFamily="34" charset="0"/>
            </a:endParaRPr>
          </a:p>
          <a:p>
            <a:pPr marL="241535" indent="-241535" algn="just">
              <a:buFont typeface="Wingdings" panose="05000000000000000000" pitchFamily="2" charset="2"/>
              <a:buChar char="§"/>
            </a:pPr>
            <a:r>
              <a:rPr lang="en-US" sz="1100" b="1" dirty="0">
                <a:latin typeface="Arial" panose="020B0604020202020204" pitchFamily="34" charset="0"/>
                <a:cs typeface="Arial" panose="020B0604020202020204" pitchFamily="34" charset="0"/>
              </a:rPr>
              <a:t>Change gloves as needed</a:t>
            </a:r>
            <a:r>
              <a:rPr lang="en-US" sz="1100" dirty="0">
                <a:latin typeface="Arial" panose="020B0604020202020204" pitchFamily="34" charset="0"/>
                <a:cs typeface="Arial" panose="020B0604020202020204" pitchFamily="34" charset="0"/>
              </a:rPr>
              <a:t>.  If gloves become torn or heavily soiled and additional resident care tasks must be performed, then change the gloves before starting the next task. Always  change gloves after use on each resident and discard them in the nearest appropriate receptacle.  Resident care gloves should never be washed and used again.  Washing gloves does not necessarily make them safe for reuse; it may not be possible to eliminate all microorganisms and washing can make the gloves more prone to tearing or leaking.</a:t>
            </a:r>
          </a:p>
          <a:p>
            <a:pPr marL="241535" indent="-241535"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06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a:xfrm>
            <a:off x="1827212" y="6356351"/>
            <a:ext cx="3974065" cy="365125"/>
          </a:xfrm>
        </p:spPr>
        <p:txBody>
          <a:bodyPr/>
          <a:lstStyle>
            <a:lvl1pPr algn="l">
              <a:defRPr sz="800" baseline="0">
                <a:solidFill>
                  <a:schemeClr val="tx2"/>
                </a:solidFill>
                <a:latin typeface="Arial" panose="020B0604020202020204" pitchFamily="34" charset="0"/>
                <a:cs typeface="Arial" panose="020B0604020202020204" pitchFamily="34" charset="0"/>
              </a:defRPr>
            </a:lvl1pPr>
          </a:lstStyle>
          <a:p>
            <a:r>
              <a:rPr lang="en-US"/>
              <a:t>© 2020 - W. H. Heaton</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sz="900" baseline="0">
                <a:solidFill>
                  <a:schemeClr val="tx2"/>
                </a:solidFill>
                <a:latin typeface="Arial" panose="020B0604020202020204" pitchFamily="34" charset="0"/>
                <a:cs typeface="Arial" panose="020B0604020202020204" pitchFamily="34" charset="0"/>
              </a:defRPr>
            </a:lvl1pPr>
          </a:lstStyle>
          <a:p>
            <a:r>
              <a:rPr lang="en-US" dirty="0"/>
              <a:t>1</a:t>
            </a: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5180250" y="6356351"/>
            <a:ext cx="1218883" cy="365125"/>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 2020 - W. H. Heaton</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5180250" y="6356351"/>
            <a:ext cx="1218883" cy="365125"/>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 2020 - W. H. Heaton</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a:t>© 2020 - W. H. Heaton</a:t>
            </a:r>
            <a:endParaRPr dirty="0"/>
          </a:p>
        </p:txBody>
      </p:sp>
      <p:sp>
        <p:nvSpPr>
          <p:cNvPr id="6" name="Slide Number Placehold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 2020 - W. H. Heaton</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5180250" y="6356351"/>
            <a:ext cx="1218883" cy="365125"/>
          </a:xfrm>
          <a:prstGeom prst="rect">
            <a:avLst/>
          </a:prstGeom>
        </p:spPr>
        <p:txBody>
          <a:bodyPr/>
          <a:lstStyle/>
          <a:p>
            <a:endParaRPr/>
          </a:p>
        </p:txBody>
      </p:sp>
      <p:sp>
        <p:nvSpPr>
          <p:cNvPr id="6" name="Footer Placeholder 5"/>
          <p:cNvSpPr>
            <a:spLocks noGrp="1"/>
          </p:cNvSpPr>
          <p:nvPr>
            <p:ph type="ftr" sz="quarter" idx="11"/>
          </p:nvPr>
        </p:nvSpPr>
        <p:spPr/>
        <p:txBody>
          <a:bodyPr/>
          <a:lstStyle/>
          <a:p>
            <a:r>
              <a:rPr lang="en-US"/>
              <a:t>© 2020 - W. H. Heaton</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5180250" y="6356351"/>
            <a:ext cx="1218883" cy="365125"/>
          </a:xfrm>
          <a:prstGeom prst="rect">
            <a:avLst/>
          </a:prstGeom>
        </p:spPr>
        <p:txBody>
          <a:bodyPr/>
          <a:lstStyle/>
          <a:p>
            <a:endParaRPr/>
          </a:p>
        </p:txBody>
      </p:sp>
      <p:sp>
        <p:nvSpPr>
          <p:cNvPr id="8" name="Footer Placeholder 7"/>
          <p:cNvSpPr>
            <a:spLocks noGrp="1"/>
          </p:cNvSpPr>
          <p:nvPr>
            <p:ph type="ftr" sz="quarter" idx="11"/>
          </p:nvPr>
        </p:nvSpPr>
        <p:spPr/>
        <p:txBody>
          <a:bodyPr/>
          <a:lstStyle/>
          <a:p>
            <a:r>
              <a:rPr lang="en-US"/>
              <a:t>© 2020 - W. H. Heaton</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5180250" y="6356351"/>
            <a:ext cx="1218883" cy="365125"/>
          </a:xfrm>
          <a:prstGeom prst="rect">
            <a:avLst/>
          </a:prstGeom>
        </p:spPr>
        <p:txBody>
          <a:bodyPr/>
          <a:lstStyle/>
          <a:p>
            <a:endParaRPr/>
          </a:p>
        </p:txBody>
      </p:sp>
      <p:sp>
        <p:nvSpPr>
          <p:cNvPr id="4" name="Footer Placeholder 3"/>
          <p:cNvSpPr>
            <a:spLocks noGrp="1"/>
          </p:cNvSpPr>
          <p:nvPr>
            <p:ph type="ftr" sz="quarter" idx="11"/>
          </p:nvPr>
        </p:nvSpPr>
        <p:spPr/>
        <p:txBody>
          <a:bodyPr/>
          <a:lstStyle/>
          <a:p>
            <a:r>
              <a:rPr lang="en-US"/>
              <a:t>© 2020 - W. H. Heaton</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a:xfrm>
            <a:off x="5180250" y="6356351"/>
            <a:ext cx="1218883" cy="365125"/>
          </a:xfrm>
          <a:prstGeom prst="rect">
            <a:avLst/>
          </a:prstGeom>
        </p:spPr>
        <p:txBody>
          <a:bodyPr/>
          <a:lstStyle/>
          <a:p>
            <a:endParaRPr/>
          </a:p>
        </p:txBody>
      </p:sp>
      <p:sp>
        <p:nvSpPr>
          <p:cNvPr id="3" name="Footer Placeholder 2"/>
          <p:cNvSpPr>
            <a:spLocks noGrp="1"/>
          </p:cNvSpPr>
          <p:nvPr>
            <p:ph type="ftr" sz="quarter" idx="11"/>
          </p:nvPr>
        </p:nvSpPr>
        <p:spPr/>
        <p:txBody>
          <a:bodyPr/>
          <a:lstStyle/>
          <a:p>
            <a:r>
              <a:rPr lang="en-US"/>
              <a:t>© 2020 - W. H. Heaton</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180250" y="6356351"/>
            <a:ext cx="1218883" cy="365125"/>
          </a:xfrm>
          <a:prstGeom prst="rect">
            <a:avLst/>
          </a:prstGeom>
        </p:spPr>
        <p:txBody>
          <a:bodyPr/>
          <a:lstStyle/>
          <a:p>
            <a:endParaRPr/>
          </a:p>
        </p:txBody>
      </p:sp>
      <p:sp>
        <p:nvSpPr>
          <p:cNvPr id="6" name="Footer Placeholder 5"/>
          <p:cNvSpPr>
            <a:spLocks noGrp="1"/>
          </p:cNvSpPr>
          <p:nvPr>
            <p:ph type="ftr" sz="quarter" idx="11"/>
          </p:nvPr>
        </p:nvSpPr>
        <p:spPr/>
        <p:txBody>
          <a:bodyPr/>
          <a:lstStyle/>
          <a:p>
            <a:r>
              <a:rPr lang="en-US"/>
              <a:t>© 2020 - W. H. Heaton</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180250" y="6356351"/>
            <a:ext cx="1218883" cy="365125"/>
          </a:xfrm>
          <a:prstGeom prst="rect">
            <a:avLst/>
          </a:prstGeom>
        </p:spPr>
        <p:txBody>
          <a:bodyPr/>
          <a:lstStyle>
            <a:lvl1pPr>
              <a:defRPr baseline="0">
                <a:solidFill>
                  <a:schemeClr val="tx2"/>
                </a:solidFill>
              </a:defRPr>
            </a:lvl1pPr>
          </a:lstStyle>
          <a:p>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 2020 - W. H. Heaton</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dirty="0"/>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1598612" y="6356351"/>
            <a:ext cx="3974065" cy="365125"/>
          </a:xfrm>
          <a:prstGeom prst="rect">
            <a:avLst/>
          </a:prstGeom>
        </p:spPr>
        <p:txBody>
          <a:bodyPr vert="horz" lIns="91440" tIns="45720" rIns="91440" bIns="45720" rtlCol="0" anchor="ctr"/>
          <a:lstStyle>
            <a:lvl1pPr algn="l">
              <a:defRPr sz="900" cap="all" baseline="0">
                <a:solidFill>
                  <a:schemeClr val="tx1"/>
                </a:solidFill>
                <a:latin typeface="Arial" panose="020B0604020202020204" pitchFamily="34" charset="0"/>
                <a:cs typeface="Arial" panose="020B0604020202020204" pitchFamily="34" charset="0"/>
              </a:defRPr>
            </a:lvl1pPr>
          </a:lstStyle>
          <a:p>
            <a:r>
              <a:rPr lang="en-US"/>
              <a:t>© 2020 - W. H. Heaton</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900" cap="all" baseline="0">
                <a:solidFill>
                  <a:schemeClr val="tx1"/>
                </a:solidFill>
                <a:latin typeface="Arial" panose="020B0604020202020204" pitchFamily="34" charset="0"/>
                <a:cs typeface="Arial" panose="020B0604020202020204" pitchFamily="34" charset="0"/>
              </a:defRPr>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613" y="1143000"/>
            <a:ext cx="10058398" cy="838201"/>
          </a:xfrm>
        </p:spPr>
        <p:txBody>
          <a:bodyPr/>
          <a:lstStyle/>
          <a:p>
            <a:pPr algn="ctr"/>
            <a:r>
              <a:rPr lang="en-US" sz="4800" b="1" dirty="0">
                <a:solidFill>
                  <a:schemeClr val="tx2"/>
                </a:solidFill>
                <a:latin typeface="Arial" panose="020B0604020202020204" pitchFamily="34" charset="0"/>
                <a:cs typeface="Arial" panose="020B0604020202020204" pitchFamily="34" charset="0"/>
              </a:rPr>
              <a:t>Personal Protective Equipment</a:t>
            </a:r>
          </a:p>
        </p:txBody>
      </p:sp>
      <p:sp>
        <p:nvSpPr>
          <p:cNvPr id="3" name="Subtitle 2"/>
          <p:cNvSpPr>
            <a:spLocks noGrp="1"/>
          </p:cNvSpPr>
          <p:nvPr>
            <p:ph type="subTitle" idx="1"/>
          </p:nvPr>
        </p:nvSpPr>
        <p:spPr>
          <a:xfrm>
            <a:off x="1979612" y="2669275"/>
            <a:ext cx="10058399" cy="1369325"/>
          </a:xfrm>
        </p:spPr>
        <p:txBody>
          <a:bodyPr>
            <a:normAutofit lnSpcReduction="10000"/>
          </a:bodyPr>
          <a:lstStyle/>
          <a:p>
            <a:pPr algn="ctr"/>
            <a:r>
              <a:rPr lang="en-US" b="1" dirty="0">
                <a:solidFill>
                  <a:schemeClr val="tx2"/>
                </a:solidFill>
                <a:latin typeface="Arial" panose="020B0604020202020204" pitchFamily="34" charset="0"/>
                <a:ea typeface="Verdana" panose="020B0604030504040204" pitchFamily="34" charset="0"/>
                <a:cs typeface="Arial" panose="020B0604020202020204" pitchFamily="34" charset="0"/>
              </a:rPr>
              <a:t>An In-Service Training Program</a:t>
            </a:r>
          </a:p>
          <a:p>
            <a:pPr algn="ctr"/>
            <a:endParaRPr lang="en-US" b="1"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algn="ctr"/>
            <a:r>
              <a:rPr lang="en-US" b="1" dirty="0">
                <a:solidFill>
                  <a:schemeClr val="tx2"/>
                </a:solidFill>
                <a:latin typeface="Arial" panose="020B0604020202020204" pitchFamily="34" charset="0"/>
                <a:ea typeface="Verdana" panose="020B0604030504040204" pitchFamily="34" charset="0"/>
                <a:cs typeface="Arial" panose="020B0604020202020204" pitchFamily="34" charset="0"/>
              </a:rPr>
              <a:t>Instructor Presentation &amp; Notes</a:t>
            </a:r>
          </a:p>
          <a:p>
            <a:pPr algn="ctr"/>
            <a:endParaRPr lang="en-US" b="1"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E8FE7AF-DE80-406E-83BD-1176F5A20426}"/>
              </a:ext>
            </a:extLst>
          </p:cNvPr>
          <p:cNvSpPr>
            <a:spLocks noGrp="1"/>
          </p:cNvSpPr>
          <p:nvPr>
            <p:ph type="ftr" sz="quarter" idx="11"/>
          </p:nvPr>
        </p:nvSpPr>
        <p:spPr/>
        <p:txBody>
          <a:bodyPr/>
          <a:lstStyle/>
          <a:p>
            <a:r>
              <a:rPr lang="en-US"/>
              <a:t>© 2020 - W. H. Heaton</a:t>
            </a:r>
            <a:endParaRPr lang="en-US" dirty="0"/>
          </a:p>
        </p:txBody>
      </p:sp>
      <p:sp>
        <p:nvSpPr>
          <p:cNvPr id="5" name="Slide Number Placeholder 4">
            <a:extLst>
              <a:ext uri="{FF2B5EF4-FFF2-40B4-BE49-F238E27FC236}">
                <a16:creationId xmlns:a16="http://schemas.microsoft.com/office/drawing/2014/main" id="{0781C496-F755-4425-9ECD-6F10271C41A6}"/>
              </a:ext>
            </a:extLst>
          </p:cNvPr>
          <p:cNvSpPr>
            <a:spLocks noGrp="1"/>
          </p:cNvSpPr>
          <p:nvPr>
            <p:ph type="sldNum" sz="quarter" idx="12"/>
          </p:nvPr>
        </p:nvSpPr>
        <p:spPr/>
        <p:txBody>
          <a:bodyPr/>
          <a:lstStyle/>
          <a:p>
            <a:r>
              <a:rPr lang="en-US"/>
              <a:t>1</a:t>
            </a:r>
            <a:endParaRPr lang="en-US" dirty="0"/>
          </a:p>
        </p:txBody>
      </p:sp>
      <p:pic>
        <p:nvPicPr>
          <p:cNvPr id="6" name="Picture 1" descr="cid:image001.png@01D59A40.5EA9ABE0">
            <a:extLst>
              <a:ext uri="{FF2B5EF4-FFF2-40B4-BE49-F238E27FC236}">
                <a16:creationId xmlns:a16="http://schemas.microsoft.com/office/drawing/2014/main" id="{D09DF244-354C-4A3E-9BE1-CDB093EA5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3" y="5048250"/>
            <a:ext cx="14382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73F4410-8F2A-4424-BC77-66DF0462DEBF}"/>
              </a:ext>
            </a:extLst>
          </p:cNvPr>
          <p:cNvSpPr txBox="1"/>
          <p:nvPr/>
        </p:nvSpPr>
        <p:spPr>
          <a:xfrm>
            <a:off x="5942012" y="4740473"/>
            <a:ext cx="1994457" cy="307777"/>
          </a:xfrm>
          <a:prstGeom prst="rect">
            <a:avLst/>
          </a:prstGeom>
          <a:noFill/>
        </p:spPr>
        <p:txBody>
          <a:bodyPr wrap="none" rtlCol="0">
            <a:spAutoFit/>
          </a:bodyPr>
          <a:lstStyle/>
          <a:p>
            <a:r>
              <a:rPr lang="en-US" sz="1400" b="1" dirty="0">
                <a:solidFill>
                  <a:schemeClr val="tx2"/>
                </a:solidFill>
                <a:latin typeface="Arial" panose="020B0604020202020204" pitchFamily="34" charset="0"/>
                <a:cs typeface="Arial" panose="020B0604020202020204" pitchFamily="34" charset="0"/>
              </a:rPr>
              <a:t>Provided Courtesy of</a:t>
            </a: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800" b="1" dirty="0">
                <a:solidFill>
                  <a:schemeClr val="tx2"/>
                </a:solidFill>
                <a:latin typeface="Arial" panose="020B0604020202020204" pitchFamily="34" charset="0"/>
                <a:cs typeface="Arial" panose="020B0604020202020204" pitchFamily="34" charset="0"/>
              </a:rPr>
              <a:t>Selecting Gowns (or Aprons)</a:t>
            </a:r>
          </a:p>
        </p:txBody>
      </p:sp>
      <p:sp>
        <p:nvSpPr>
          <p:cNvPr id="14" name="Content Placeholder 13"/>
          <p:cNvSpPr>
            <a:spLocks noGrp="1"/>
          </p:cNvSpPr>
          <p:nvPr>
            <p:ph idx="1"/>
          </p:nvPr>
        </p:nvSpPr>
        <p:spPr>
          <a:xfrm>
            <a:off x="1593436" y="1524000"/>
            <a:ext cx="9782801" cy="4648200"/>
          </a:xfrm>
        </p:spPr>
        <p:txBody>
          <a:bodyPr>
            <a:normAutofit/>
          </a:bodyPr>
          <a:lstStyle/>
          <a:p>
            <a:pPr marL="0" indent="0" algn="just">
              <a:spcAft>
                <a:spcPts val="1200"/>
              </a:spcAft>
              <a:buNone/>
            </a:pPr>
            <a:r>
              <a:rPr lang="en-US" sz="2400" b="1" dirty="0">
                <a:solidFill>
                  <a:schemeClr val="tx2"/>
                </a:solidFill>
                <a:latin typeface="Arial" panose="020B0604020202020204" pitchFamily="34" charset="0"/>
                <a:cs typeface="Arial" panose="020B0604020202020204" pitchFamily="34" charset="0"/>
              </a:rPr>
              <a:t>There are three (3) factors that influence the selection of a gown or apron as PPE.</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Purpose of Use</a:t>
            </a:r>
            <a:r>
              <a:rPr lang="en-US" sz="2400" dirty="0">
                <a:solidFill>
                  <a:schemeClr val="tx2"/>
                </a:solidFill>
                <a:latin typeface="Arial" panose="020B0604020202020204" pitchFamily="34" charset="0"/>
                <a:cs typeface="Arial" panose="020B0604020202020204" pitchFamily="34" charset="0"/>
              </a:rPr>
              <a:t>.</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Material</a:t>
            </a:r>
            <a:r>
              <a:rPr lang="en-US" sz="2400" dirty="0">
                <a:solidFill>
                  <a:schemeClr val="tx2"/>
                </a:solidFill>
                <a:latin typeface="Arial" panose="020B0604020202020204" pitchFamily="34" charset="0"/>
                <a:cs typeface="Arial" panose="020B0604020202020204" pitchFamily="34" charset="0"/>
              </a:rPr>
              <a:t>:</a:t>
            </a:r>
          </a:p>
          <a:p>
            <a:pPr marL="801688" lvl="1" indent="-360363" algn="just">
              <a:lnSpc>
                <a:spcPct val="100000"/>
              </a:lnSpc>
              <a:spcBef>
                <a:spcPts val="0"/>
              </a:spcBef>
              <a:spcAft>
                <a:spcPts val="600"/>
              </a:spcAft>
              <a:buSzPct val="92000"/>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Natural or man-made.</a:t>
            </a:r>
          </a:p>
          <a:p>
            <a:pPr marL="801688" lvl="1" indent="-360363" algn="just">
              <a:lnSpc>
                <a:spcPct val="100000"/>
              </a:lnSpc>
              <a:spcAft>
                <a:spcPts val="600"/>
              </a:spcAft>
              <a:buSzPct val="92000"/>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Reusable or disposable.</a:t>
            </a:r>
          </a:p>
          <a:p>
            <a:pPr marL="801688" lvl="1" indent="-360363" algn="just">
              <a:lnSpc>
                <a:spcPct val="100000"/>
              </a:lnSpc>
              <a:spcAft>
                <a:spcPts val="600"/>
              </a:spcAft>
              <a:buSzPct val="92000"/>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Resistance to fluid penetration.</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Clean or Sterile</a:t>
            </a:r>
            <a:r>
              <a:rPr lang="en-US" sz="2400" dirty="0">
                <a:solidFill>
                  <a:schemeClr val="tx2"/>
                </a:solidFill>
                <a:latin typeface="Arial" panose="020B0604020202020204" pitchFamily="34" charset="0"/>
                <a:cs typeface="Arial" panose="020B0604020202020204" pitchFamily="34" charset="0"/>
              </a:rPr>
              <a:t>.</a:t>
            </a:r>
          </a:p>
          <a:p>
            <a:pPr marL="0" indent="0" algn="just">
              <a:spcBef>
                <a:spcPts val="1200"/>
              </a:spcBef>
              <a:spcAft>
                <a:spcPts val="1200"/>
              </a:spcAft>
              <a:buSzPct val="92000"/>
              <a:buNone/>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10</a:t>
            </a:fld>
            <a:endParaRPr lang="en-US"/>
          </a:p>
        </p:txBody>
      </p:sp>
    </p:spTree>
    <p:extLst>
      <p:ext uri="{BB962C8B-B14F-4D97-AF65-F5344CB8AC3E}">
        <p14:creationId xmlns:p14="http://schemas.microsoft.com/office/powerpoint/2010/main" val="224006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Selecting Face Protection</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11</a:t>
            </a:fld>
            <a:endParaRPr lang="en-US"/>
          </a:p>
        </p:txBody>
      </p:sp>
      <p:sp>
        <p:nvSpPr>
          <p:cNvPr id="9" name="Content Placeholder 13">
            <a:extLst>
              <a:ext uri="{FF2B5EF4-FFF2-40B4-BE49-F238E27FC236}">
                <a16:creationId xmlns:a16="http://schemas.microsoft.com/office/drawing/2014/main" id="{6DDBFD07-E6D1-4B8C-AF74-DCAAA6F65FB9}"/>
              </a:ext>
            </a:extLst>
          </p:cNvPr>
          <p:cNvSpPr>
            <a:spLocks noGrp="1"/>
          </p:cNvSpPr>
          <p:nvPr>
            <p:ph idx="1"/>
          </p:nvPr>
        </p:nvSpPr>
        <p:spPr>
          <a:xfrm>
            <a:off x="1593436" y="1447800"/>
            <a:ext cx="9782801" cy="4648200"/>
          </a:xfrm>
        </p:spPr>
        <p:txBody>
          <a:bodyPr>
            <a:normAutofit fontScale="92500" lnSpcReduction="20000"/>
          </a:bodyPr>
          <a:lstStyle/>
          <a:p>
            <a:pPr marL="0" indent="0" algn="just">
              <a:lnSpc>
                <a:spcPct val="120000"/>
              </a:lnSpc>
              <a:spcBef>
                <a:spcPts val="600"/>
              </a:spcBef>
              <a:spcAft>
                <a:spcPts val="1200"/>
              </a:spcAft>
              <a:buSzPct val="92000"/>
              <a:buNone/>
            </a:pPr>
            <a:r>
              <a:rPr lang="en-US" sz="2400" dirty="0">
                <a:solidFill>
                  <a:schemeClr val="tx2"/>
                </a:solidFill>
                <a:latin typeface="Arial" panose="020B0604020202020204" pitchFamily="34" charset="0"/>
                <a:cs typeface="Arial" panose="020B0604020202020204" pitchFamily="34" charset="0"/>
              </a:rPr>
              <a:t>A </a:t>
            </a:r>
            <a:r>
              <a:rPr lang="en-US" sz="2400" b="1" dirty="0">
                <a:solidFill>
                  <a:schemeClr val="tx2"/>
                </a:solidFill>
                <a:latin typeface="Arial" panose="020B0604020202020204" pitchFamily="34" charset="0"/>
                <a:cs typeface="Arial" panose="020B0604020202020204" pitchFamily="34" charset="0"/>
              </a:rPr>
              <a:t>combination</a:t>
            </a:r>
            <a:r>
              <a:rPr lang="en-US" sz="2400" dirty="0">
                <a:solidFill>
                  <a:schemeClr val="tx2"/>
                </a:solidFill>
                <a:latin typeface="Arial" panose="020B0604020202020204" pitchFamily="34" charset="0"/>
                <a:cs typeface="Arial" panose="020B0604020202020204" pitchFamily="34" charset="0"/>
              </a:rPr>
              <a:t> of PPE types is available to protect </a:t>
            </a:r>
            <a:r>
              <a:rPr lang="en-US" sz="2400" b="1" dirty="0">
                <a:solidFill>
                  <a:schemeClr val="tx2"/>
                </a:solidFill>
                <a:latin typeface="Arial" panose="020B0604020202020204" pitchFamily="34" charset="0"/>
                <a:cs typeface="Arial" panose="020B0604020202020204" pitchFamily="34" charset="0"/>
              </a:rPr>
              <a:t>all</a:t>
            </a:r>
            <a:r>
              <a:rPr lang="en-US" sz="2400" dirty="0">
                <a:solidFill>
                  <a:schemeClr val="tx2"/>
                </a:solidFill>
                <a:latin typeface="Arial" panose="020B0604020202020204" pitchFamily="34" charset="0"/>
                <a:cs typeface="Arial" panose="020B0604020202020204" pitchFamily="34" charset="0"/>
              </a:rPr>
              <a:t> or </a:t>
            </a:r>
            <a:r>
              <a:rPr lang="en-US" sz="2400" b="1" dirty="0">
                <a:solidFill>
                  <a:schemeClr val="tx2"/>
                </a:solidFill>
                <a:latin typeface="Arial" panose="020B0604020202020204" pitchFamily="34" charset="0"/>
                <a:cs typeface="Arial" panose="020B0604020202020204" pitchFamily="34" charset="0"/>
              </a:rPr>
              <a:t>parts</a:t>
            </a:r>
            <a:r>
              <a:rPr lang="en-US" sz="2400" dirty="0">
                <a:solidFill>
                  <a:schemeClr val="tx2"/>
                </a:solidFill>
                <a:latin typeface="Arial" panose="020B0604020202020204" pitchFamily="34" charset="0"/>
                <a:cs typeface="Arial" panose="020B0604020202020204" pitchFamily="34" charset="0"/>
              </a:rPr>
              <a:t> of the </a:t>
            </a:r>
            <a:r>
              <a:rPr lang="en-US" sz="2400" b="1" dirty="0">
                <a:solidFill>
                  <a:schemeClr val="tx2"/>
                </a:solidFill>
                <a:latin typeface="Arial" panose="020B0604020202020204" pitchFamily="34" charset="0"/>
                <a:cs typeface="Arial" panose="020B0604020202020204" pitchFamily="34" charset="0"/>
              </a:rPr>
              <a:t>face</a:t>
            </a:r>
            <a:r>
              <a:rPr lang="en-US" sz="2400" dirty="0">
                <a:solidFill>
                  <a:schemeClr val="tx2"/>
                </a:solidFill>
                <a:latin typeface="Arial" panose="020B0604020202020204" pitchFamily="34" charset="0"/>
                <a:cs typeface="Arial" panose="020B0604020202020204" pitchFamily="34" charset="0"/>
              </a:rPr>
              <a:t> from contact with </a:t>
            </a:r>
            <a:r>
              <a:rPr lang="en-US" sz="2400" u="sng" dirty="0">
                <a:solidFill>
                  <a:schemeClr val="tx2"/>
                </a:solidFill>
                <a:latin typeface="Arial" panose="020B0604020202020204" pitchFamily="34" charset="0"/>
                <a:cs typeface="Arial" panose="020B0604020202020204" pitchFamily="34" charset="0"/>
              </a:rPr>
              <a:t>potentially</a:t>
            </a:r>
            <a:r>
              <a:rPr lang="en-US" sz="2400" dirty="0">
                <a:solidFill>
                  <a:schemeClr val="tx2"/>
                </a:solidFill>
                <a:latin typeface="Arial" panose="020B0604020202020204" pitchFamily="34" charset="0"/>
                <a:cs typeface="Arial" panose="020B0604020202020204" pitchFamily="34" charset="0"/>
              </a:rPr>
              <a:t> infectious material. The </a:t>
            </a:r>
            <a:r>
              <a:rPr lang="en-US" sz="2400" b="1" dirty="0">
                <a:solidFill>
                  <a:schemeClr val="tx2"/>
                </a:solidFill>
                <a:latin typeface="Arial" panose="020B0604020202020204" pitchFamily="34" charset="0"/>
                <a:cs typeface="Arial" panose="020B0604020202020204" pitchFamily="34" charset="0"/>
              </a:rPr>
              <a:t>selection</a:t>
            </a:r>
            <a:r>
              <a:rPr lang="en-US" sz="2400" dirty="0">
                <a:solidFill>
                  <a:schemeClr val="tx2"/>
                </a:solidFill>
                <a:latin typeface="Arial" panose="020B0604020202020204" pitchFamily="34" charset="0"/>
                <a:cs typeface="Arial" panose="020B0604020202020204" pitchFamily="34" charset="0"/>
              </a:rPr>
              <a:t> of facial PPE is </a:t>
            </a:r>
            <a:r>
              <a:rPr lang="en-US" sz="2400" b="1" dirty="0">
                <a:solidFill>
                  <a:schemeClr val="tx2"/>
                </a:solidFill>
                <a:latin typeface="Arial" panose="020B0604020202020204" pitchFamily="34" charset="0"/>
                <a:cs typeface="Arial" panose="020B0604020202020204" pitchFamily="34" charset="0"/>
              </a:rPr>
              <a:t>determined</a:t>
            </a:r>
            <a:r>
              <a:rPr lang="en-US" sz="2400" dirty="0">
                <a:solidFill>
                  <a:schemeClr val="tx2"/>
                </a:solidFill>
                <a:latin typeface="Arial" panose="020B0604020202020204" pitchFamily="34" charset="0"/>
                <a:cs typeface="Arial" panose="020B0604020202020204" pitchFamily="34" charset="0"/>
              </a:rPr>
              <a:t> by the isolation precautions </a:t>
            </a:r>
            <a:r>
              <a:rPr lang="en-US" sz="2400" b="1" dirty="0">
                <a:solidFill>
                  <a:schemeClr val="tx2"/>
                </a:solidFill>
                <a:latin typeface="Arial" panose="020B0604020202020204" pitchFamily="34" charset="0"/>
                <a:cs typeface="Arial" panose="020B0604020202020204" pitchFamily="34" charset="0"/>
              </a:rPr>
              <a:t>required</a:t>
            </a:r>
            <a:r>
              <a:rPr lang="en-US" sz="2400" dirty="0">
                <a:solidFill>
                  <a:schemeClr val="tx2"/>
                </a:solidFill>
                <a:latin typeface="Arial" panose="020B0604020202020204" pitchFamily="34" charset="0"/>
                <a:cs typeface="Arial" panose="020B0604020202020204" pitchFamily="34" charset="0"/>
              </a:rPr>
              <a:t> for the resident and/or the nature of the resident contact. </a:t>
            </a:r>
          </a:p>
          <a:p>
            <a:pPr marL="461963" indent="-461963" algn="just">
              <a:lnSpc>
                <a:spcPct val="10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Masks</a:t>
            </a:r>
            <a:r>
              <a:rPr lang="en-US" sz="2400" dirty="0">
                <a:solidFill>
                  <a:schemeClr val="tx2"/>
                </a:solidFill>
                <a:latin typeface="Arial" panose="020B0604020202020204" pitchFamily="34" charset="0"/>
                <a:cs typeface="Arial" panose="020B0604020202020204" pitchFamily="34" charset="0"/>
              </a:rPr>
              <a:t> – protects the nose and mouth.</a:t>
            </a:r>
          </a:p>
          <a:p>
            <a:pPr marL="801688" lvl="1" indent="-360363" algn="just">
              <a:lnSpc>
                <a:spcPct val="100000"/>
              </a:lnSpc>
              <a:spcAft>
                <a:spcPts val="1200"/>
              </a:spcAft>
              <a:buSzPct val="92000"/>
              <a:buFont typeface="Wingdings" panose="05000000000000000000" pitchFamily="2" charset="2"/>
              <a:buChar char="§"/>
            </a:pPr>
            <a:r>
              <a:rPr lang="en-US" sz="2200" dirty="0">
                <a:solidFill>
                  <a:schemeClr val="tx2"/>
                </a:solidFill>
                <a:latin typeface="Arial" panose="020B0604020202020204" pitchFamily="34" charset="0"/>
                <a:cs typeface="Arial" panose="020B0604020202020204" pitchFamily="34" charset="0"/>
              </a:rPr>
              <a:t>Should fully cover the nose and mouth and prevent fluid penetration.</a:t>
            </a:r>
          </a:p>
          <a:p>
            <a:pPr marL="461963" indent="-461963" algn="just">
              <a:lnSpc>
                <a:spcPct val="10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Goggles</a:t>
            </a:r>
            <a:r>
              <a:rPr lang="en-US" sz="2400" dirty="0">
                <a:solidFill>
                  <a:schemeClr val="tx2"/>
                </a:solidFill>
                <a:latin typeface="Arial" panose="020B0604020202020204" pitchFamily="34" charset="0"/>
                <a:cs typeface="Arial" panose="020B0604020202020204" pitchFamily="34" charset="0"/>
              </a:rPr>
              <a:t> – protects the eyes.</a:t>
            </a:r>
          </a:p>
          <a:p>
            <a:pPr marL="801688" lvl="1" indent="-360363" algn="just">
              <a:lnSpc>
                <a:spcPct val="100000"/>
              </a:lnSpc>
              <a:spcAft>
                <a:spcPts val="600"/>
              </a:spcAft>
              <a:buSzPct val="92000"/>
              <a:buFont typeface="Wingdings" panose="05000000000000000000" pitchFamily="2" charset="2"/>
              <a:buChar char="§"/>
            </a:pPr>
            <a:r>
              <a:rPr lang="en-US" sz="2200" dirty="0">
                <a:solidFill>
                  <a:schemeClr val="tx2"/>
                </a:solidFill>
                <a:latin typeface="Arial" panose="020B0604020202020204" pitchFamily="34" charset="0"/>
                <a:cs typeface="Arial" panose="020B0604020202020204" pitchFamily="34" charset="0"/>
              </a:rPr>
              <a:t>Should fit snuggly over and around the eyes.</a:t>
            </a:r>
          </a:p>
          <a:p>
            <a:pPr marL="801688" lvl="1" indent="-360363" algn="just">
              <a:lnSpc>
                <a:spcPct val="100000"/>
              </a:lnSpc>
              <a:spcAft>
                <a:spcPts val="600"/>
              </a:spcAft>
              <a:buSzPct val="92000"/>
              <a:buFont typeface="Wingdings" panose="05000000000000000000" pitchFamily="2" charset="2"/>
              <a:buChar char="§"/>
            </a:pPr>
            <a:r>
              <a:rPr lang="en-US" sz="2200" dirty="0">
                <a:solidFill>
                  <a:schemeClr val="tx2"/>
                </a:solidFill>
                <a:latin typeface="Arial" panose="020B0604020202020204" pitchFamily="34" charset="0"/>
                <a:cs typeface="Arial" panose="020B0604020202020204" pitchFamily="34" charset="0"/>
              </a:rPr>
              <a:t>Personal glasses are NOT a substitute for goggles.</a:t>
            </a:r>
          </a:p>
          <a:p>
            <a:pPr marL="461963" indent="-461963" algn="just">
              <a:lnSpc>
                <a:spcPct val="100000"/>
              </a:lnSpc>
              <a:spcBef>
                <a:spcPts val="12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Face Shields </a:t>
            </a:r>
            <a:r>
              <a:rPr lang="en-US" sz="2400" dirty="0">
                <a:solidFill>
                  <a:schemeClr val="tx2"/>
                </a:solidFill>
                <a:latin typeface="Arial" panose="020B0604020202020204" pitchFamily="34" charset="0"/>
                <a:cs typeface="Arial" panose="020B0604020202020204" pitchFamily="34" charset="0"/>
              </a:rPr>
              <a:t>– protects the face, nose, mouth, and eyes.</a:t>
            </a:r>
          </a:p>
          <a:p>
            <a:pPr marL="801688" lvl="1" indent="-360363" algn="just">
              <a:lnSpc>
                <a:spcPct val="100000"/>
              </a:lnSpc>
              <a:spcAft>
                <a:spcPts val="600"/>
              </a:spcAft>
              <a:buSzPct val="92000"/>
              <a:buFont typeface="Wingdings" panose="05000000000000000000" pitchFamily="2" charset="2"/>
              <a:buChar char="§"/>
            </a:pPr>
            <a:r>
              <a:rPr lang="en-US" sz="2200" dirty="0">
                <a:solidFill>
                  <a:schemeClr val="tx2"/>
                </a:solidFill>
                <a:latin typeface="Arial" panose="020B0604020202020204" pitchFamily="34" charset="0"/>
                <a:cs typeface="Arial" panose="020B0604020202020204" pitchFamily="34" charset="0"/>
              </a:rPr>
              <a:t>Should cover the forehead, extend below chin and wrap around side of face.</a:t>
            </a:r>
          </a:p>
          <a:p>
            <a:pPr marL="0" indent="0" algn="just">
              <a:spcBef>
                <a:spcPts val="1200"/>
              </a:spcBef>
              <a:spcAft>
                <a:spcPts val="1200"/>
              </a:spcAft>
              <a:buSzPct val="92000"/>
              <a:buNone/>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23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Respiratory Protection</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12</a:t>
            </a:fld>
            <a:endParaRPr lang="en-US"/>
          </a:p>
        </p:txBody>
      </p:sp>
      <p:sp>
        <p:nvSpPr>
          <p:cNvPr id="9" name="Content Placeholder 13">
            <a:extLst>
              <a:ext uri="{FF2B5EF4-FFF2-40B4-BE49-F238E27FC236}">
                <a16:creationId xmlns:a16="http://schemas.microsoft.com/office/drawing/2014/main" id="{6DDBFD07-E6D1-4B8C-AF74-DCAAA6F65FB9}"/>
              </a:ext>
            </a:extLst>
          </p:cNvPr>
          <p:cNvSpPr>
            <a:spLocks noGrp="1"/>
          </p:cNvSpPr>
          <p:nvPr>
            <p:ph idx="1"/>
          </p:nvPr>
        </p:nvSpPr>
        <p:spPr>
          <a:xfrm>
            <a:off x="1593436" y="1524000"/>
            <a:ext cx="9782801" cy="4648200"/>
          </a:xfrm>
        </p:spPr>
        <p:txBody>
          <a:bodyPr>
            <a:normAutofit/>
          </a:bodyPr>
          <a:lstStyle/>
          <a:p>
            <a:pPr marL="461963" indent="-461963" algn="just">
              <a:lnSpc>
                <a:spcPct val="100000"/>
              </a:lnSpc>
              <a:spcBef>
                <a:spcPts val="600"/>
              </a:spcBef>
              <a:spcAft>
                <a:spcPts val="12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Purpose</a:t>
            </a:r>
            <a:r>
              <a:rPr lang="en-US" sz="2400" dirty="0">
                <a:solidFill>
                  <a:schemeClr val="tx2"/>
                </a:solidFill>
                <a:latin typeface="Arial" panose="020B0604020202020204" pitchFamily="34" charset="0"/>
                <a:cs typeface="Arial" panose="020B0604020202020204" pitchFamily="34" charset="0"/>
              </a:rPr>
              <a:t> – protects from </a:t>
            </a:r>
            <a:r>
              <a:rPr lang="en-US" sz="2400" b="1" dirty="0">
                <a:solidFill>
                  <a:schemeClr val="tx2"/>
                </a:solidFill>
                <a:latin typeface="Arial" panose="020B0604020202020204" pitchFamily="34" charset="0"/>
                <a:cs typeface="Arial" panose="020B0604020202020204" pitchFamily="34" charset="0"/>
              </a:rPr>
              <a:t>inhalation</a:t>
            </a:r>
            <a:r>
              <a:rPr lang="en-US" sz="2400" dirty="0">
                <a:solidFill>
                  <a:schemeClr val="tx2"/>
                </a:solidFill>
                <a:latin typeface="Arial" panose="020B0604020202020204" pitchFamily="34" charset="0"/>
                <a:cs typeface="Arial" panose="020B0604020202020204" pitchFamily="34" charset="0"/>
              </a:rPr>
              <a:t> of infectious aerosols (e.g., Mycobacterium tuberculosis, COVID-19, etc.)</a:t>
            </a:r>
          </a:p>
          <a:p>
            <a:pPr marL="461963" indent="-461963" algn="just">
              <a:lnSpc>
                <a:spcPct val="10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PPE types </a:t>
            </a:r>
            <a:r>
              <a:rPr lang="en-US" sz="2400" dirty="0">
                <a:solidFill>
                  <a:schemeClr val="tx2"/>
                </a:solidFill>
                <a:latin typeface="Arial" panose="020B0604020202020204" pitchFamily="34" charset="0"/>
                <a:cs typeface="Arial" panose="020B0604020202020204" pitchFamily="34" charset="0"/>
              </a:rPr>
              <a:t>for respiratory protection:</a:t>
            </a:r>
          </a:p>
          <a:p>
            <a:pPr marL="801688" lvl="1" indent="-349250" algn="just">
              <a:lnSpc>
                <a:spcPct val="100000"/>
              </a:lnSpc>
              <a:spcAft>
                <a:spcPts val="600"/>
              </a:spcAft>
              <a:buSzPct val="920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Particulate respirators.</a:t>
            </a:r>
          </a:p>
          <a:p>
            <a:pPr marL="801688" lvl="1" indent="-349250" algn="just">
              <a:lnSpc>
                <a:spcPct val="100000"/>
              </a:lnSpc>
              <a:spcAft>
                <a:spcPts val="600"/>
              </a:spcAft>
              <a:buSzPct val="920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Half- or full-face elastomeric respirators.</a:t>
            </a:r>
          </a:p>
          <a:p>
            <a:pPr marL="801688" lvl="1" indent="-349250" algn="just">
              <a:lnSpc>
                <a:spcPct val="100000"/>
              </a:lnSpc>
              <a:spcAft>
                <a:spcPts val="600"/>
              </a:spcAft>
              <a:buSzPct val="920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Powered air purifying respirators (PAPR).</a:t>
            </a:r>
          </a:p>
        </p:txBody>
      </p:sp>
    </p:spTree>
    <p:extLst>
      <p:ext uri="{BB962C8B-B14F-4D97-AF65-F5344CB8AC3E}">
        <p14:creationId xmlns:p14="http://schemas.microsoft.com/office/powerpoint/2010/main" val="32806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Key Points About PPE</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13</a:t>
            </a:fld>
            <a:endParaRPr lang="en-US"/>
          </a:p>
        </p:txBody>
      </p:sp>
      <p:sp>
        <p:nvSpPr>
          <p:cNvPr id="9" name="Content Placeholder 13">
            <a:extLst>
              <a:ext uri="{FF2B5EF4-FFF2-40B4-BE49-F238E27FC236}">
                <a16:creationId xmlns:a16="http://schemas.microsoft.com/office/drawing/2014/main" id="{6DDBFD07-E6D1-4B8C-AF74-DCAAA6F65FB9}"/>
              </a:ext>
            </a:extLst>
          </p:cNvPr>
          <p:cNvSpPr>
            <a:spLocks noGrp="1"/>
          </p:cNvSpPr>
          <p:nvPr>
            <p:ph idx="1"/>
          </p:nvPr>
        </p:nvSpPr>
        <p:spPr>
          <a:xfrm>
            <a:off x="1593436" y="1524000"/>
            <a:ext cx="9782801" cy="4648200"/>
          </a:xfrm>
        </p:spPr>
        <p:txBody>
          <a:bodyPr>
            <a:normAutofit/>
          </a:bodyPr>
          <a:lstStyle/>
          <a:p>
            <a:pPr marL="0" indent="0" algn="just">
              <a:lnSpc>
                <a:spcPct val="100000"/>
              </a:lnSpc>
              <a:spcBef>
                <a:spcPts val="600"/>
              </a:spcBef>
              <a:spcAft>
                <a:spcPts val="1200"/>
              </a:spcAft>
              <a:buSzPct val="92000"/>
              <a:buNone/>
            </a:pPr>
            <a:r>
              <a:rPr lang="en-US" sz="2400" b="1" dirty="0">
                <a:solidFill>
                  <a:schemeClr val="tx2"/>
                </a:solidFill>
                <a:latin typeface="Arial" panose="020B0604020202020204" pitchFamily="34" charset="0"/>
                <a:cs typeface="Arial" panose="020B0604020202020204" pitchFamily="34" charset="0"/>
              </a:rPr>
              <a:t>KEY points to remember about PPE use:</a:t>
            </a:r>
          </a:p>
          <a:p>
            <a:pPr marL="461963" indent="-461963" algn="just">
              <a:lnSpc>
                <a:spcPct val="100000"/>
              </a:lnSpc>
              <a:spcBef>
                <a:spcPts val="600"/>
              </a:spcBef>
              <a:spcAft>
                <a:spcPts val="6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Put on PPE </a:t>
            </a:r>
            <a:r>
              <a:rPr lang="en-US" sz="2400" b="1" dirty="0">
                <a:solidFill>
                  <a:schemeClr val="tx2"/>
                </a:solidFill>
                <a:latin typeface="Arial" panose="020B0604020202020204" pitchFamily="34" charset="0"/>
                <a:cs typeface="Arial" panose="020B0604020202020204" pitchFamily="34" charset="0"/>
              </a:rPr>
              <a:t>before</a:t>
            </a:r>
            <a:r>
              <a:rPr lang="en-US" sz="2400" dirty="0">
                <a:solidFill>
                  <a:schemeClr val="tx2"/>
                </a:solidFill>
                <a:latin typeface="Arial" panose="020B0604020202020204" pitchFamily="34" charset="0"/>
                <a:cs typeface="Arial" panose="020B0604020202020204" pitchFamily="34" charset="0"/>
              </a:rPr>
              <a:t> contact with the resident, generally </a:t>
            </a:r>
            <a:r>
              <a:rPr lang="en-US" sz="2400" b="1" dirty="0">
                <a:solidFill>
                  <a:schemeClr val="tx2"/>
                </a:solidFill>
                <a:latin typeface="Arial" panose="020B0604020202020204" pitchFamily="34" charset="0"/>
                <a:cs typeface="Arial" panose="020B0604020202020204" pitchFamily="34" charset="0"/>
              </a:rPr>
              <a:t>before</a:t>
            </a:r>
            <a:r>
              <a:rPr lang="en-US" sz="2400" dirty="0">
                <a:solidFill>
                  <a:schemeClr val="tx2"/>
                </a:solidFill>
                <a:latin typeface="Arial" panose="020B0604020202020204" pitchFamily="34" charset="0"/>
                <a:cs typeface="Arial" panose="020B0604020202020204" pitchFamily="34" charset="0"/>
              </a:rPr>
              <a:t> entering the room.</a:t>
            </a:r>
          </a:p>
          <a:p>
            <a:pPr marL="461963" indent="-461963" algn="just">
              <a:lnSpc>
                <a:spcPct val="150000"/>
              </a:lnSpc>
              <a:spcBef>
                <a:spcPts val="600"/>
              </a:spcBef>
              <a:spcAft>
                <a:spcPts val="600"/>
              </a:spcAft>
              <a:buSzPct val="92000"/>
              <a:buFont typeface="Wingdings" panose="05000000000000000000" pitchFamily="2" charset="2"/>
              <a:buChar char="ü"/>
            </a:pPr>
            <a:r>
              <a:rPr lang="en-US" sz="2400" b="1" dirty="0">
                <a:solidFill>
                  <a:schemeClr val="tx2"/>
                </a:solidFill>
                <a:latin typeface="Arial" panose="020B0604020202020204" pitchFamily="34" charset="0"/>
                <a:cs typeface="Arial" panose="020B0604020202020204" pitchFamily="34" charset="0"/>
              </a:rPr>
              <a:t>Use carefully </a:t>
            </a:r>
            <a:r>
              <a:rPr lang="en-US" sz="2400" dirty="0">
                <a:solidFill>
                  <a:schemeClr val="tx2"/>
                </a:solidFill>
                <a:latin typeface="Arial" panose="020B0604020202020204" pitchFamily="34" charset="0"/>
                <a:cs typeface="Arial" panose="020B0604020202020204" pitchFamily="34" charset="0"/>
              </a:rPr>
              <a:t>– don’t spread contamination.</a:t>
            </a:r>
          </a:p>
          <a:p>
            <a:pPr marL="461963" indent="-461963" algn="just">
              <a:lnSpc>
                <a:spcPct val="100000"/>
              </a:lnSpc>
              <a:spcBef>
                <a:spcPts val="600"/>
              </a:spcBef>
              <a:spcAft>
                <a:spcPts val="600"/>
              </a:spcAft>
              <a:buSzPct val="92000"/>
              <a:buFont typeface="Wingdings" panose="05000000000000000000" pitchFamily="2" charset="2"/>
              <a:buChar char="ü"/>
            </a:pPr>
            <a:r>
              <a:rPr lang="en-US" sz="2400" b="1" dirty="0">
                <a:solidFill>
                  <a:schemeClr val="tx2"/>
                </a:solidFill>
                <a:latin typeface="Arial" panose="020B0604020202020204" pitchFamily="34" charset="0"/>
                <a:cs typeface="Arial" panose="020B0604020202020204" pitchFamily="34" charset="0"/>
              </a:rPr>
              <a:t>Remove</a:t>
            </a:r>
            <a:r>
              <a:rPr lang="en-US" sz="2400" dirty="0">
                <a:solidFill>
                  <a:schemeClr val="tx2"/>
                </a:solidFill>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discard</a:t>
            </a:r>
            <a:r>
              <a:rPr lang="en-US" sz="2400" dirty="0">
                <a:solidFill>
                  <a:schemeClr val="tx2"/>
                </a:solidFill>
                <a:latin typeface="Arial" panose="020B0604020202020204" pitchFamily="34" charset="0"/>
                <a:cs typeface="Arial" panose="020B0604020202020204" pitchFamily="34" charset="0"/>
              </a:rPr>
              <a:t> </a:t>
            </a:r>
            <a:r>
              <a:rPr lang="en-US" sz="2400" u="sng" dirty="0">
                <a:solidFill>
                  <a:schemeClr val="tx2"/>
                </a:solidFill>
                <a:latin typeface="Arial" panose="020B0604020202020204" pitchFamily="34" charset="0"/>
                <a:cs typeface="Arial" panose="020B0604020202020204" pitchFamily="34" charset="0"/>
              </a:rPr>
              <a:t>carefully</a:t>
            </a:r>
            <a:r>
              <a:rPr lang="en-US" sz="2400" dirty="0">
                <a:solidFill>
                  <a:schemeClr val="tx2"/>
                </a:solidFill>
                <a:latin typeface="Arial" panose="020B0604020202020204" pitchFamily="34" charset="0"/>
                <a:cs typeface="Arial" panose="020B0604020202020204" pitchFamily="34" charset="0"/>
              </a:rPr>
              <a:t>, either at the doorway or immediately outside the resident’s room; remove </a:t>
            </a:r>
            <a:r>
              <a:rPr lang="en-US" sz="2400" b="1" dirty="0">
                <a:solidFill>
                  <a:schemeClr val="tx2"/>
                </a:solidFill>
                <a:latin typeface="Arial" panose="020B0604020202020204" pitchFamily="34" charset="0"/>
                <a:cs typeface="Arial" panose="020B0604020202020204" pitchFamily="34" charset="0"/>
              </a:rPr>
              <a:t>respirator</a:t>
            </a:r>
            <a:r>
              <a:rPr lang="en-US" sz="2400" dirty="0">
                <a:solidFill>
                  <a:schemeClr val="tx2"/>
                </a:solidFill>
                <a:latin typeface="Arial" panose="020B0604020202020204" pitchFamily="34" charset="0"/>
                <a:cs typeface="Arial" panose="020B0604020202020204" pitchFamily="34" charset="0"/>
              </a:rPr>
              <a:t> </a:t>
            </a:r>
            <a:r>
              <a:rPr lang="en-US" sz="2400" b="1" dirty="0">
                <a:solidFill>
                  <a:schemeClr val="tx2"/>
                </a:solidFill>
                <a:latin typeface="Arial" panose="020B0604020202020204" pitchFamily="34" charset="0"/>
                <a:cs typeface="Arial" panose="020B0604020202020204" pitchFamily="34" charset="0"/>
              </a:rPr>
              <a:t>outside</a:t>
            </a:r>
            <a:r>
              <a:rPr lang="en-US" sz="2400" dirty="0">
                <a:solidFill>
                  <a:schemeClr val="tx2"/>
                </a:solidFill>
                <a:latin typeface="Arial" panose="020B0604020202020204" pitchFamily="34" charset="0"/>
                <a:cs typeface="Arial" panose="020B0604020202020204" pitchFamily="34" charset="0"/>
              </a:rPr>
              <a:t> </a:t>
            </a:r>
            <a:r>
              <a:rPr lang="en-US" sz="2400" b="1" dirty="0">
                <a:solidFill>
                  <a:schemeClr val="tx2"/>
                </a:solidFill>
                <a:latin typeface="Arial" panose="020B0604020202020204" pitchFamily="34" charset="0"/>
                <a:cs typeface="Arial" panose="020B0604020202020204" pitchFamily="34" charset="0"/>
              </a:rPr>
              <a:t>the</a:t>
            </a:r>
            <a:r>
              <a:rPr lang="en-US" sz="2400" dirty="0">
                <a:solidFill>
                  <a:schemeClr val="tx2"/>
                </a:solidFill>
                <a:latin typeface="Arial" panose="020B0604020202020204" pitchFamily="34" charset="0"/>
                <a:cs typeface="Arial" panose="020B0604020202020204" pitchFamily="34" charset="0"/>
              </a:rPr>
              <a:t> </a:t>
            </a:r>
            <a:r>
              <a:rPr lang="en-US" sz="2400" b="1" dirty="0">
                <a:solidFill>
                  <a:schemeClr val="tx2"/>
                </a:solidFill>
                <a:latin typeface="Arial" panose="020B0604020202020204" pitchFamily="34" charset="0"/>
                <a:cs typeface="Arial" panose="020B0604020202020204" pitchFamily="34" charset="0"/>
              </a:rPr>
              <a:t>room</a:t>
            </a:r>
            <a:r>
              <a:rPr lang="en-US" sz="2400" dirty="0">
                <a:solidFill>
                  <a:schemeClr val="tx2"/>
                </a:solidFill>
                <a:latin typeface="Arial" panose="020B0604020202020204" pitchFamily="34" charset="0"/>
                <a:cs typeface="Arial" panose="020B0604020202020204" pitchFamily="34" charset="0"/>
              </a:rPr>
              <a:t>.</a:t>
            </a:r>
          </a:p>
          <a:p>
            <a:pPr marL="461963" indent="-461963" algn="just">
              <a:lnSpc>
                <a:spcPct val="150000"/>
              </a:lnSpc>
              <a:spcBef>
                <a:spcPts val="600"/>
              </a:spcBef>
              <a:spcAft>
                <a:spcPts val="600"/>
              </a:spcAft>
              <a:buSzPct val="92000"/>
              <a:buFont typeface="Wingdings" panose="05000000000000000000" pitchFamily="2" charset="2"/>
              <a:buChar char="ü"/>
            </a:pPr>
            <a:r>
              <a:rPr lang="en-US" sz="2400" b="1" dirty="0">
                <a:solidFill>
                  <a:schemeClr val="tx2"/>
                </a:solidFill>
                <a:latin typeface="Arial" panose="020B0604020202020204" pitchFamily="34" charset="0"/>
                <a:cs typeface="Arial" panose="020B0604020202020204" pitchFamily="34" charset="0"/>
              </a:rPr>
              <a:t>Immediately</a:t>
            </a:r>
            <a:r>
              <a:rPr lang="en-US" sz="2400" dirty="0">
                <a:solidFill>
                  <a:schemeClr val="tx2"/>
                </a:solidFill>
                <a:latin typeface="Arial" panose="020B0604020202020204" pitchFamily="34" charset="0"/>
                <a:cs typeface="Arial" panose="020B0604020202020204" pitchFamily="34" charset="0"/>
              </a:rPr>
              <a:t> perform </a:t>
            </a:r>
            <a:r>
              <a:rPr lang="en-US" sz="2400" b="1" dirty="0">
                <a:solidFill>
                  <a:schemeClr val="tx2"/>
                </a:solidFill>
                <a:latin typeface="Arial" panose="020B0604020202020204" pitchFamily="34" charset="0"/>
                <a:cs typeface="Arial" panose="020B0604020202020204" pitchFamily="34" charset="0"/>
              </a:rPr>
              <a:t>hand</a:t>
            </a:r>
            <a:r>
              <a:rPr lang="en-US" sz="2400" dirty="0">
                <a:solidFill>
                  <a:schemeClr val="tx2"/>
                </a:solidFill>
                <a:latin typeface="Arial" panose="020B0604020202020204" pitchFamily="34" charset="0"/>
                <a:cs typeface="Arial" panose="020B0604020202020204" pitchFamily="34" charset="0"/>
              </a:rPr>
              <a:t> </a:t>
            </a:r>
            <a:r>
              <a:rPr lang="en-US" sz="2400" b="1" dirty="0">
                <a:solidFill>
                  <a:schemeClr val="tx2"/>
                </a:solidFill>
                <a:latin typeface="Arial" panose="020B0604020202020204" pitchFamily="34" charset="0"/>
                <a:cs typeface="Arial" panose="020B0604020202020204" pitchFamily="34" charset="0"/>
              </a:rPr>
              <a:t>hygiene</a:t>
            </a:r>
            <a:r>
              <a:rPr lang="en-US" sz="2400" dirty="0">
                <a:solidFill>
                  <a:schemeClr val="tx2"/>
                </a:solidFill>
                <a:latin typeface="Arial" panose="020B0604020202020204" pitchFamily="34" charset="0"/>
                <a:cs typeface="Arial" panose="020B0604020202020204" pitchFamily="34" charset="0"/>
              </a:rPr>
              <a:t>.</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38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Putting On a Gown</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14</a:t>
            </a:fld>
            <a:endParaRPr lang="en-US"/>
          </a:p>
        </p:txBody>
      </p:sp>
      <p:graphicFrame>
        <p:nvGraphicFramePr>
          <p:cNvPr id="6" name="Table 6">
            <a:extLst>
              <a:ext uri="{FF2B5EF4-FFF2-40B4-BE49-F238E27FC236}">
                <a16:creationId xmlns:a16="http://schemas.microsoft.com/office/drawing/2014/main" id="{FECB1A5D-6E32-407B-9840-8ED5D270C843}"/>
              </a:ext>
            </a:extLst>
          </p:cNvPr>
          <p:cNvGraphicFramePr>
            <a:graphicFrameLocks noGrp="1"/>
          </p:cNvGraphicFramePr>
          <p:nvPr>
            <p:extLst>
              <p:ext uri="{D42A27DB-BD31-4B8C-83A1-F6EECF244321}">
                <p14:modId xmlns:p14="http://schemas.microsoft.com/office/powerpoint/2010/main" val="4238243068"/>
              </p:ext>
            </p:extLst>
          </p:nvPr>
        </p:nvGraphicFramePr>
        <p:xfrm>
          <a:off x="1446211" y="1371600"/>
          <a:ext cx="9782801" cy="4800600"/>
        </p:xfrm>
        <a:graphic>
          <a:graphicData uri="http://schemas.openxmlformats.org/drawingml/2006/table">
            <a:tbl>
              <a:tblPr firstRow="1" bandRow="1">
                <a:tableStyleId>{073A0DAA-6AF3-43AB-8588-CEC1D06C72B9}</a:tableStyleId>
              </a:tblPr>
              <a:tblGrid>
                <a:gridCol w="6066854">
                  <a:extLst>
                    <a:ext uri="{9D8B030D-6E8A-4147-A177-3AD203B41FA5}">
                      <a16:colId xmlns:a16="http://schemas.microsoft.com/office/drawing/2014/main" val="420821835"/>
                    </a:ext>
                  </a:extLst>
                </a:gridCol>
                <a:gridCol w="3715947">
                  <a:extLst>
                    <a:ext uri="{9D8B030D-6E8A-4147-A177-3AD203B41FA5}">
                      <a16:colId xmlns:a16="http://schemas.microsoft.com/office/drawing/2014/main" val="2452855410"/>
                    </a:ext>
                  </a:extLst>
                </a:gridCol>
              </a:tblGrid>
              <a:tr h="4800600">
                <a:tc>
                  <a:txBody>
                    <a:bodyPr/>
                    <a:lstStyle/>
                    <a:p>
                      <a:pPr marL="461963" indent="-461963">
                        <a:lnSpc>
                          <a:spcPct val="150000"/>
                        </a:lnSpc>
                        <a:spcBef>
                          <a:spcPts val="600"/>
                        </a:spcBef>
                        <a:spcAft>
                          <a:spcPts val="600"/>
                        </a:spcAft>
                        <a:buFont typeface="Wingdings" panose="05000000000000000000" pitchFamily="2" charset="2"/>
                        <a:buChar char="q"/>
                        <a:tabLst>
                          <a:tab pos="1089025" algn="l"/>
                        </a:tabLst>
                      </a:pPr>
                      <a:r>
                        <a:rPr lang="en-US" sz="2400" b="0" dirty="0">
                          <a:solidFill>
                            <a:schemeClr val="tx2"/>
                          </a:solidFill>
                          <a:latin typeface="Arial" panose="020B0604020202020204" pitchFamily="34" charset="0"/>
                          <a:cs typeface="Arial" panose="020B0604020202020204" pitchFamily="34" charset="0"/>
                        </a:rPr>
                        <a:t>Select appropriate type and size.</a:t>
                      </a:r>
                    </a:p>
                    <a:p>
                      <a:pPr marL="461963" indent="-461963">
                        <a:lnSpc>
                          <a:spcPct val="15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Opening is in the back.</a:t>
                      </a:r>
                    </a:p>
                    <a:p>
                      <a:pPr marL="461963" indent="-461963">
                        <a:lnSpc>
                          <a:spcPct val="15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Secure at neck and waist.</a:t>
                      </a:r>
                    </a:p>
                    <a:p>
                      <a:pPr marL="461963" indent="-461963">
                        <a:lnSpc>
                          <a:spcPct val="15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If gown is too small, use two gowns.</a:t>
                      </a:r>
                    </a:p>
                    <a:p>
                      <a:pPr marL="461963" indent="-461963">
                        <a:lnSpc>
                          <a:spcPct val="15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Gown </a:t>
                      </a:r>
                      <a:r>
                        <a:rPr lang="en-US" sz="2400" b="1" dirty="0">
                          <a:solidFill>
                            <a:schemeClr val="tx2"/>
                          </a:solidFill>
                          <a:latin typeface="Arial" panose="020B0604020202020204" pitchFamily="34" charset="0"/>
                          <a:cs typeface="Arial" panose="020B0604020202020204" pitchFamily="34" charset="0"/>
                        </a:rPr>
                        <a:t>#1</a:t>
                      </a:r>
                      <a:r>
                        <a:rPr lang="en-US" sz="2400" b="0" dirty="0">
                          <a:solidFill>
                            <a:schemeClr val="tx2"/>
                          </a:solidFill>
                          <a:latin typeface="Arial" panose="020B0604020202020204" pitchFamily="34" charset="0"/>
                          <a:cs typeface="Arial" panose="020B0604020202020204" pitchFamily="34" charset="0"/>
                        </a:rPr>
                        <a:t> ties in </a:t>
                      </a:r>
                      <a:r>
                        <a:rPr lang="en-US" sz="2400" b="1" dirty="0">
                          <a:solidFill>
                            <a:schemeClr val="tx2"/>
                          </a:solidFill>
                          <a:latin typeface="Arial" panose="020B0604020202020204" pitchFamily="34" charset="0"/>
                          <a:cs typeface="Arial" panose="020B0604020202020204" pitchFamily="34" charset="0"/>
                        </a:rPr>
                        <a:t>front</a:t>
                      </a:r>
                      <a:r>
                        <a:rPr lang="en-US" sz="2400" b="0" dirty="0">
                          <a:solidFill>
                            <a:schemeClr val="tx2"/>
                          </a:solidFill>
                          <a:latin typeface="Arial" panose="020B0604020202020204" pitchFamily="34" charset="0"/>
                          <a:cs typeface="Arial" panose="020B0604020202020204" pitchFamily="34" charset="0"/>
                        </a:rPr>
                        <a:t>.</a:t>
                      </a:r>
                    </a:p>
                    <a:p>
                      <a:pPr marL="461963" indent="-461963">
                        <a:lnSpc>
                          <a:spcPct val="15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Gown </a:t>
                      </a:r>
                      <a:r>
                        <a:rPr lang="en-US" sz="2400" b="1" dirty="0">
                          <a:solidFill>
                            <a:schemeClr val="tx2"/>
                          </a:solidFill>
                          <a:latin typeface="Arial" panose="020B0604020202020204" pitchFamily="34" charset="0"/>
                          <a:cs typeface="Arial" panose="020B0604020202020204" pitchFamily="34" charset="0"/>
                        </a:rPr>
                        <a:t>#2</a:t>
                      </a:r>
                      <a:r>
                        <a:rPr lang="en-US" sz="2400" b="0" dirty="0">
                          <a:solidFill>
                            <a:schemeClr val="tx2"/>
                          </a:solidFill>
                          <a:latin typeface="Arial" panose="020B0604020202020204" pitchFamily="34" charset="0"/>
                          <a:cs typeface="Arial" panose="020B0604020202020204" pitchFamily="34" charset="0"/>
                        </a:rPr>
                        <a:t> ties in </a:t>
                      </a:r>
                      <a:r>
                        <a:rPr lang="en-US" sz="2400" b="1" dirty="0">
                          <a:solidFill>
                            <a:schemeClr val="tx2"/>
                          </a:solidFill>
                          <a:latin typeface="Arial" panose="020B0604020202020204" pitchFamily="34" charset="0"/>
                          <a:cs typeface="Arial" panose="020B0604020202020204" pitchFamily="34" charset="0"/>
                        </a:rPr>
                        <a:t>back</a:t>
                      </a:r>
                      <a:r>
                        <a:rPr lang="en-US" sz="2400" b="0" dirty="0">
                          <a:solidFill>
                            <a:schemeClr val="tx2"/>
                          </a:solidFill>
                          <a:latin typeface="Arial" panose="020B0604020202020204" pitchFamily="34" charset="0"/>
                          <a:cs typeface="Arial" panose="020B0604020202020204" pitchFamily="34" charset="0"/>
                        </a:rPr>
                        <a:t>.</a:t>
                      </a:r>
                    </a:p>
                    <a:p>
                      <a:pPr marL="461963" indent="-461963">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dirty="0">
                        <a:solidFill>
                          <a:schemeClr val="bg1"/>
                        </a:solidFill>
                      </a:endParaRPr>
                    </a:p>
                  </a:txBody>
                  <a:tcPr>
                    <a:solidFill>
                      <a:schemeClr val="bg1"/>
                    </a:solidFill>
                  </a:tcPr>
                </a:tc>
                <a:extLst>
                  <a:ext uri="{0D108BD9-81ED-4DB2-BD59-A6C34878D82A}">
                    <a16:rowId xmlns:a16="http://schemas.microsoft.com/office/drawing/2014/main" val="41514459"/>
                  </a:ext>
                </a:extLst>
              </a:tr>
            </a:tbl>
          </a:graphicData>
        </a:graphic>
      </p:graphicFrame>
      <p:pic>
        <p:nvPicPr>
          <p:cNvPr id="8" name="Picture 7">
            <a:extLst>
              <a:ext uri="{FF2B5EF4-FFF2-40B4-BE49-F238E27FC236}">
                <a16:creationId xmlns:a16="http://schemas.microsoft.com/office/drawing/2014/main" id="{16299B33-2316-4C18-8EDB-53DE798BBC5C}"/>
              </a:ext>
            </a:extLst>
          </p:cNvPr>
          <p:cNvPicPr>
            <a:picLocks noChangeAspect="1"/>
          </p:cNvPicPr>
          <p:nvPr/>
        </p:nvPicPr>
        <p:blipFill>
          <a:blip r:embed="rId3"/>
          <a:stretch>
            <a:fillRect/>
          </a:stretch>
        </p:blipFill>
        <p:spPr>
          <a:xfrm>
            <a:off x="8228012" y="1295400"/>
            <a:ext cx="1969477" cy="2726871"/>
          </a:xfrm>
          <a:prstGeom prst="rect">
            <a:avLst/>
          </a:prstGeom>
        </p:spPr>
      </p:pic>
      <p:pic>
        <p:nvPicPr>
          <p:cNvPr id="10" name="Picture 9">
            <a:extLst>
              <a:ext uri="{FF2B5EF4-FFF2-40B4-BE49-F238E27FC236}">
                <a16:creationId xmlns:a16="http://schemas.microsoft.com/office/drawing/2014/main" id="{11A893FC-DE90-4D82-B732-B11AA3E3C8D1}"/>
              </a:ext>
            </a:extLst>
          </p:cNvPr>
          <p:cNvPicPr>
            <a:picLocks noChangeAspect="1"/>
          </p:cNvPicPr>
          <p:nvPr/>
        </p:nvPicPr>
        <p:blipFill>
          <a:blip r:embed="rId4"/>
          <a:stretch>
            <a:fillRect/>
          </a:stretch>
        </p:blipFill>
        <p:spPr>
          <a:xfrm>
            <a:off x="9585537" y="3657600"/>
            <a:ext cx="1790700" cy="2438400"/>
          </a:xfrm>
          <a:prstGeom prst="rect">
            <a:avLst/>
          </a:prstGeom>
        </p:spPr>
      </p:pic>
    </p:spTree>
    <p:extLst>
      <p:ext uri="{BB962C8B-B14F-4D97-AF65-F5344CB8AC3E}">
        <p14:creationId xmlns:p14="http://schemas.microsoft.com/office/powerpoint/2010/main" val="328269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Putting On a Mask</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15</a:t>
            </a:fld>
            <a:endParaRPr lang="en-US"/>
          </a:p>
        </p:txBody>
      </p:sp>
      <p:graphicFrame>
        <p:nvGraphicFramePr>
          <p:cNvPr id="6" name="Table 6">
            <a:extLst>
              <a:ext uri="{FF2B5EF4-FFF2-40B4-BE49-F238E27FC236}">
                <a16:creationId xmlns:a16="http://schemas.microsoft.com/office/drawing/2014/main" id="{FECB1A5D-6E32-407B-9840-8ED5D270C843}"/>
              </a:ext>
            </a:extLst>
          </p:cNvPr>
          <p:cNvGraphicFramePr>
            <a:graphicFrameLocks noGrp="1"/>
          </p:cNvGraphicFramePr>
          <p:nvPr>
            <p:extLst>
              <p:ext uri="{D42A27DB-BD31-4B8C-83A1-F6EECF244321}">
                <p14:modId xmlns:p14="http://schemas.microsoft.com/office/powerpoint/2010/main" val="2358118098"/>
              </p:ext>
            </p:extLst>
          </p:nvPr>
        </p:nvGraphicFramePr>
        <p:xfrm>
          <a:off x="1446212" y="1371600"/>
          <a:ext cx="9753600" cy="4800600"/>
        </p:xfrm>
        <a:graphic>
          <a:graphicData uri="http://schemas.openxmlformats.org/drawingml/2006/table">
            <a:tbl>
              <a:tblPr firstRow="1" bandRow="1">
                <a:tableStyleId>{073A0DAA-6AF3-43AB-8588-CEC1D06C72B9}</a:tableStyleId>
              </a:tblPr>
              <a:tblGrid>
                <a:gridCol w="6048745">
                  <a:extLst>
                    <a:ext uri="{9D8B030D-6E8A-4147-A177-3AD203B41FA5}">
                      <a16:colId xmlns:a16="http://schemas.microsoft.com/office/drawing/2014/main" val="420821835"/>
                    </a:ext>
                  </a:extLst>
                </a:gridCol>
                <a:gridCol w="3704855">
                  <a:extLst>
                    <a:ext uri="{9D8B030D-6E8A-4147-A177-3AD203B41FA5}">
                      <a16:colId xmlns:a16="http://schemas.microsoft.com/office/drawing/2014/main" val="2452855410"/>
                    </a:ext>
                  </a:extLst>
                </a:gridCol>
              </a:tblGrid>
              <a:tr h="4800600">
                <a:tc>
                  <a:txBody>
                    <a:bodyPr/>
                    <a:lstStyle/>
                    <a:p>
                      <a:pPr marL="461963" indent="-461963">
                        <a:lnSpc>
                          <a:spcPct val="15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Place over nose, mouth, and chin.</a:t>
                      </a:r>
                    </a:p>
                    <a:p>
                      <a:pPr marL="461963" indent="-461963">
                        <a:lnSpc>
                          <a:spcPct val="10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Fit flexible nose piece over the nose bridge.</a:t>
                      </a:r>
                    </a:p>
                    <a:p>
                      <a:pPr marL="461963" indent="-461963">
                        <a:lnSpc>
                          <a:spcPct val="15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Secure on head with ties or elastic.</a:t>
                      </a:r>
                    </a:p>
                    <a:p>
                      <a:pPr marL="461963" indent="-461963">
                        <a:lnSpc>
                          <a:spcPct val="15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Adjust to fit.</a:t>
                      </a:r>
                    </a:p>
                    <a:p>
                      <a:pPr marL="461963" indent="-461963">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dirty="0">
                        <a:solidFill>
                          <a:schemeClr val="bg1"/>
                        </a:solidFill>
                      </a:endParaRPr>
                    </a:p>
                  </a:txBody>
                  <a:tcPr>
                    <a:solidFill>
                      <a:schemeClr val="bg1"/>
                    </a:solidFill>
                  </a:tcPr>
                </a:tc>
                <a:extLst>
                  <a:ext uri="{0D108BD9-81ED-4DB2-BD59-A6C34878D82A}">
                    <a16:rowId xmlns:a16="http://schemas.microsoft.com/office/drawing/2014/main" val="41514459"/>
                  </a:ext>
                </a:extLst>
              </a:tr>
            </a:tbl>
          </a:graphicData>
        </a:graphic>
      </p:graphicFrame>
      <p:pic>
        <p:nvPicPr>
          <p:cNvPr id="4" name="Picture 3">
            <a:extLst>
              <a:ext uri="{FF2B5EF4-FFF2-40B4-BE49-F238E27FC236}">
                <a16:creationId xmlns:a16="http://schemas.microsoft.com/office/drawing/2014/main" id="{B78AE40A-B5E0-41E3-8A65-C5741036D9AA}"/>
              </a:ext>
            </a:extLst>
          </p:cNvPr>
          <p:cNvPicPr>
            <a:picLocks noChangeAspect="1"/>
          </p:cNvPicPr>
          <p:nvPr/>
        </p:nvPicPr>
        <p:blipFill>
          <a:blip r:embed="rId3"/>
          <a:stretch>
            <a:fillRect/>
          </a:stretch>
        </p:blipFill>
        <p:spPr>
          <a:xfrm>
            <a:off x="8685212" y="1828800"/>
            <a:ext cx="2187723" cy="2819400"/>
          </a:xfrm>
          <a:prstGeom prst="rect">
            <a:avLst/>
          </a:prstGeom>
        </p:spPr>
      </p:pic>
    </p:spTree>
    <p:extLst>
      <p:ext uri="{BB962C8B-B14F-4D97-AF65-F5344CB8AC3E}">
        <p14:creationId xmlns:p14="http://schemas.microsoft.com/office/powerpoint/2010/main" val="407681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Putting On a Disposable Respirator</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16</a:t>
            </a:fld>
            <a:endParaRPr lang="en-US"/>
          </a:p>
        </p:txBody>
      </p:sp>
      <p:graphicFrame>
        <p:nvGraphicFramePr>
          <p:cNvPr id="6" name="Table 6">
            <a:extLst>
              <a:ext uri="{FF2B5EF4-FFF2-40B4-BE49-F238E27FC236}">
                <a16:creationId xmlns:a16="http://schemas.microsoft.com/office/drawing/2014/main" id="{FECB1A5D-6E32-407B-9840-8ED5D270C843}"/>
              </a:ext>
            </a:extLst>
          </p:cNvPr>
          <p:cNvGraphicFramePr>
            <a:graphicFrameLocks noGrp="1"/>
          </p:cNvGraphicFramePr>
          <p:nvPr>
            <p:extLst>
              <p:ext uri="{D42A27DB-BD31-4B8C-83A1-F6EECF244321}">
                <p14:modId xmlns:p14="http://schemas.microsoft.com/office/powerpoint/2010/main" val="354145089"/>
              </p:ext>
            </p:extLst>
          </p:nvPr>
        </p:nvGraphicFramePr>
        <p:xfrm>
          <a:off x="1446212" y="1371600"/>
          <a:ext cx="9753600" cy="5471160"/>
        </p:xfrm>
        <a:graphic>
          <a:graphicData uri="http://schemas.openxmlformats.org/drawingml/2006/table">
            <a:tbl>
              <a:tblPr firstRow="1" bandRow="1">
                <a:tableStyleId>{073A0DAA-6AF3-43AB-8588-CEC1D06C72B9}</a:tableStyleId>
              </a:tblPr>
              <a:tblGrid>
                <a:gridCol w="6048745">
                  <a:extLst>
                    <a:ext uri="{9D8B030D-6E8A-4147-A177-3AD203B41FA5}">
                      <a16:colId xmlns:a16="http://schemas.microsoft.com/office/drawing/2014/main" val="420821835"/>
                    </a:ext>
                  </a:extLst>
                </a:gridCol>
                <a:gridCol w="3704855">
                  <a:extLst>
                    <a:ext uri="{9D8B030D-6E8A-4147-A177-3AD203B41FA5}">
                      <a16:colId xmlns:a16="http://schemas.microsoft.com/office/drawing/2014/main" val="2452855410"/>
                    </a:ext>
                  </a:extLst>
                </a:gridCol>
              </a:tblGrid>
              <a:tr h="4800600">
                <a:tc>
                  <a:txBody>
                    <a:bodyPr/>
                    <a:lstStyle/>
                    <a:p>
                      <a:pPr marL="461963" indent="-461963">
                        <a:lnSpc>
                          <a:spcPct val="100000"/>
                        </a:lnSpc>
                        <a:spcBef>
                          <a:spcPts val="600"/>
                        </a:spcBef>
                        <a:spcAft>
                          <a:spcPts val="600"/>
                        </a:spcAft>
                        <a:buFont typeface="Wingdings" panose="05000000000000000000" pitchFamily="2" charset="2"/>
                        <a:buChar char="q"/>
                      </a:pPr>
                      <a:r>
                        <a:rPr lang="en-US" sz="2000" b="1" dirty="0">
                          <a:solidFill>
                            <a:schemeClr val="tx2"/>
                          </a:solidFill>
                          <a:latin typeface="Arial" panose="020B0604020202020204" pitchFamily="34" charset="0"/>
                          <a:cs typeface="Arial" panose="020B0604020202020204" pitchFamily="34" charset="0"/>
                        </a:rPr>
                        <a:t>Position</a:t>
                      </a:r>
                      <a:r>
                        <a:rPr lang="en-US" sz="2000" b="0" dirty="0">
                          <a:solidFill>
                            <a:schemeClr val="tx2"/>
                          </a:solidFill>
                          <a:latin typeface="Arial" panose="020B0604020202020204" pitchFamily="34" charset="0"/>
                          <a:cs typeface="Arial" panose="020B0604020202020204" pitchFamily="34" charset="0"/>
                        </a:rPr>
                        <a:t> the respirator in your </a:t>
                      </a:r>
                      <a:r>
                        <a:rPr lang="en-US" sz="2000" b="1" dirty="0">
                          <a:solidFill>
                            <a:schemeClr val="tx2"/>
                          </a:solidFill>
                          <a:latin typeface="Arial" panose="020B0604020202020204" pitchFamily="34" charset="0"/>
                          <a:cs typeface="Arial" panose="020B0604020202020204" pitchFamily="34" charset="0"/>
                        </a:rPr>
                        <a:t>hands</a:t>
                      </a:r>
                      <a:r>
                        <a:rPr lang="en-US" sz="2000" b="0" dirty="0">
                          <a:solidFill>
                            <a:schemeClr val="tx2"/>
                          </a:solidFill>
                          <a:latin typeface="Arial" panose="020B0604020202020204" pitchFamily="34" charset="0"/>
                          <a:cs typeface="Arial" panose="020B0604020202020204" pitchFamily="34" charset="0"/>
                        </a:rPr>
                        <a:t> with the </a:t>
                      </a:r>
                      <a:r>
                        <a:rPr lang="en-US" sz="2000" b="1" dirty="0">
                          <a:solidFill>
                            <a:schemeClr val="tx2"/>
                          </a:solidFill>
                          <a:latin typeface="Arial" panose="020B0604020202020204" pitchFamily="34" charset="0"/>
                          <a:cs typeface="Arial" panose="020B0604020202020204" pitchFamily="34" charset="0"/>
                        </a:rPr>
                        <a:t>nose piece </a:t>
                      </a:r>
                      <a:r>
                        <a:rPr lang="en-US" sz="2000" b="0" dirty="0">
                          <a:solidFill>
                            <a:schemeClr val="tx2"/>
                          </a:solidFill>
                          <a:latin typeface="Arial" panose="020B0604020202020204" pitchFamily="34" charset="0"/>
                          <a:cs typeface="Arial" panose="020B0604020202020204" pitchFamily="34" charset="0"/>
                        </a:rPr>
                        <a:t>at your fingertips.</a:t>
                      </a:r>
                    </a:p>
                    <a:p>
                      <a:pPr marL="461963" indent="-461963">
                        <a:lnSpc>
                          <a:spcPct val="100000"/>
                        </a:lnSpc>
                        <a:spcBef>
                          <a:spcPts val="600"/>
                        </a:spcBef>
                        <a:spcAft>
                          <a:spcPts val="600"/>
                        </a:spcAft>
                        <a:buFont typeface="Wingdings" panose="05000000000000000000" pitchFamily="2" charset="2"/>
                        <a:buChar char="q"/>
                      </a:pPr>
                      <a:r>
                        <a:rPr lang="en-US" sz="2000" b="1" dirty="0">
                          <a:solidFill>
                            <a:schemeClr val="tx2"/>
                          </a:solidFill>
                          <a:latin typeface="Arial" panose="020B0604020202020204" pitchFamily="34" charset="0"/>
                          <a:cs typeface="Arial" panose="020B0604020202020204" pitchFamily="34" charset="0"/>
                        </a:rPr>
                        <a:t>Cup</a:t>
                      </a:r>
                      <a:r>
                        <a:rPr lang="en-US" sz="2000" b="0" dirty="0">
                          <a:solidFill>
                            <a:schemeClr val="tx2"/>
                          </a:solidFill>
                          <a:latin typeface="Arial" panose="020B0604020202020204" pitchFamily="34" charset="0"/>
                          <a:cs typeface="Arial" panose="020B0604020202020204" pitchFamily="34" charset="0"/>
                        </a:rPr>
                        <a:t> the respirator in hand allowing the headbands to hang </a:t>
                      </a:r>
                      <a:r>
                        <a:rPr lang="en-US" sz="2000" b="1" dirty="0">
                          <a:solidFill>
                            <a:schemeClr val="tx2"/>
                          </a:solidFill>
                          <a:latin typeface="Arial" panose="020B0604020202020204" pitchFamily="34" charset="0"/>
                          <a:cs typeface="Arial" panose="020B0604020202020204" pitchFamily="34" charset="0"/>
                        </a:rPr>
                        <a:t>below</a:t>
                      </a:r>
                      <a:r>
                        <a:rPr lang="en-US" sz="2000" b="0" dirty="0">
                          <a:solidFill>
                            <a:schemeClr val="tx2"/>
                          </a:solidFill>
                          <a:latin typeface="Arial" panose="020B0604020202020204" pitchFamily="34" charset="0"/>
                          <a:cs typeface="Arial" panose="020B0604020202020204" pitchFamily="34" charset="0"/>
                        </a:rPr>
                        <a:t> your hand. Hold the respirator </a:t>
                      </a:r>
                      <a:r>
                        <a:rPr lang="en-US" sz="2000" b="1" dirty="0">
                          <a:solidFill>
                            <a:schemeClr val="tx2"/>
                          </a:solidFill>
                          <a:latin typeface="Arial" panose="020B0604020202020204" pitchFamily="34" charset="0"/>
                          <a:cs typeface="Arial" panose="020B0604020202020204" pitchFamily="34" charset="0"/>
                        </a:rPr>
                        <a:t>under</a:t>
                      </a:r>
                      <a:r>
                        <a:rPr lang="en-US" sz="2000" b="0" dirty="0">
                          <a:solidFill>
                            <a:schemeClr val="tx2"/>
                          </a:solidFill>
                          <a:latin typeface="Arial" panose="020B0604020202020204" pitchFamily="34" charset="0"/>
                          <a:cs typeface="Arial" panose="020B0604020202020204" pitchFamily="34" charset="0"/>
                        </a:rPr>
                        <a:t> your chin with the </a:t>
                      </a:r>
                      <a:r>
                        <a:rPr lang="en-US" sz="2000" b="1" dirty="0">
                          <a:solidFill>
                            <a:schemeClr val="tx2"/>
                          </a:solidFill>
                          <a:latin typeface="Arial" panose="020B0604020202020204" pitchFamily="34" charset="0"/>
                          <a:cs typeface="Arial" panose="020B0604020202020204" pitchFamily="34" charset="0"/>
                        </a:rPr>
                        <a:t>nose piece up.</a:t>
                      </a:r>
                    </a:p>
                    <a:p>
                      <a:pPr marL="461963" indent="-461963">
                        <a:lnSpc>
                          <a:spcPct val="100000"/>
                        </a:lnSpc>
                        <a:spcBef>
                          <a:spcPts val="600"/>
                        </a:spcBef>
                        <a:spcAft>
                          <a:spcPts val="600"/>
                        </a:spcAft>
                        <a:buFont typeface="Wingdings" panose="05000000000000000000" pitchFamily="2" charset="2"/>
                        <a:buChar char="q"/>
                      </a:pPr>
                      <a:r>
                        <a:rPr lang="en-US" sz="2000" b="0" dirty="0">
                          <a:solidFill>
                            <a:schemeClr val="tx2"/>
                          </a:solidFill>
                          <a:latin typeface="Arial" panose="020B0604020202020204" pitchFamily="34" charset="0"/>
                          <a:cs typeface="Arial" panose="020B0604020202020204" pitchFamily="34" charset="0"/>
                        </a:rPr>
                        <a:t>The </a:t>
                      </a:r>
                      <a:r>
                        <a:rPr lang="en-US" sz="2000" b="1" dirty="0">
                          <a:solidFill>
                            <a:schemeClr val="tx2"/>
                          </a:solidFill>
                          <a:latin typeface="Arial" panose="020B0604020202020204" pitchFamily="34" charset="0"/>
                          <a:cs typeface="Arial" panose="020B0604020202020204" pitchFamily="34" charset="0"/>
                        </a:rPr>
                        <a:t>top</a:t>
                      </a:r>
                      <a:r>
                        <a:rPr lang="en-US" sz="2000" b="0" dirty="0">
                          <a:solidFill>
                            <a:schemeClr val="tx2"/>
                          </a:solidFill>
                          <a:latin typeface="Arial" panose="020B0604020202020204" pitchFamily="34" charset="0"/>
                          <a:cs typeface="Arial" panose="020B0604020202020204" pitchFamily="34" charset="0"/>
                        </a:rPr>
                        <a:t> strap goes </a:t>
                      </a:r>
                      <a:r>
                        <a:rPr lang="en-US" sz="2000" b="1" dirty="0">
                          <a:solidFill>
                            <a:schemeClr val="tx2"/>
                          </a:solidFill>
                          <a:latin typeface="Arial" panose="020B0604020202020204" pitchFamily="34" charset="0"/>
                          <a:cs typeface="Arial" panose="020B0604020202020204" pitchFamily="34" charset="0"/>
                        </a:rPr>
                        <a:t>over</a:t>
                      </a:r>
                      <a:r>
                        <a:rPr lang="en-US" sz="2000" b="0" dirty="0">
                          <a:solidFill>
                            <a:schemeClr val="tx2"/>
                          </a:solidFill>
                          <a:latin typeface="Arial" panose="020B0604020202020204" pitchFamily="34" charset="0"/>
                          <a:cs typeface="Arial" panose="020B0604020202020204" pitchFamily="34" charset="0"/>
                        </a:rPr>
                        <a:t> and rests at the top back of your head. The </a:t>
                      </a:r>
                      <a:r>
                        <a:rPr lang="en-US" sz="2000" b="1" dirty="0">
                          <a:solidFill>
                            <a:schemeClr val="tx2"/>
                          </a:solidFill>
                          <a:latin typeface="Arial" panose="020B0604020202020204" pitchFamily="34" charset="0"/>
                          <a:cs typeface="Arial" panose="020B0604020202020204" pitchFamily="34" charset="0"/>
                        </a:rPr>
                        <a:t>bottom</a:t>
                      </a:r>
                      <a:r>
                        <a:rPr lang="en-US" sz="2000" b="0" dirty="0">
                          <a:solidFill>
                            <a:schemeClr val="tx2"/>
                          </a:solidFill>
                          <a:latin typeface="Arial" panose="020B0604020202020204" pitchFamily="34" charset="0"/>
                          <a:cs typeface="Arial" panose="020B0604020202020204" pitchFamily="34" charset="0"/>
                        </a:rPr>
                        <a:t> strap is positioned </a:t>
                      </a:r>
                      <a:r>
                        <a:rPr lang="en-US" sz="2000" b="1" dirty="0">
                          <a:solidFill>
                            <a:schemeClr val="tx2"/>
                          </a:solidFill>
                          <a:latin typeface="Arial" panose="020B0604020202020204" pitchFamily="34" charset="0"/>
                          <a:cs typeface="Arial" panose="020B0604020202020204" pitchFamily="34" charset="0"/>
                        </a:rPr>
                        <a:t>around</a:t>
                      </a:r>
                      <a:r>
                        <a:rPr lang="en-US" sz="2000" b="0" dirty="0">
                          <a:solidFill>
                            <a:schemeClr val="tx2"/>
                          </a:solidFill>
                          <a:latin typeface="Arial" panose="020B0604020202020204" pitchFamily="34" charset="0"/>
                          <a:cs typeface="Arial" panose="020B0604020202020204" pitchFamily="34" charset="0"/>
                        </a:rPr>
                        <a:t> the neck and </a:t>
                      </a:r>
                      <a:r>
                        <a:rPr lang="en-US" sz="2000" b="1" dirty="0">
                          <a:solidFill>
                            <a:schemeClr val="tx2"/>
                          </a:solidFill>
                          <a:latin typeface="Arial" panose="020B0604020202020204" pitchFamily="34" charset="0"/>
                          <a:cs typeface="Arial" panose="020B0604020202020204" pitchFamily="34" charset="0"/>
                        </a:rPr>
                        <a:t>below</a:t>
                      </a:r>
                      <a:r>
                        <a:rPr lang="en-US" sz="2000" b="0" dirty="0">
                          <a:solidFill>
                            <a:schemeClr val="tx2"/>
                          </a:solidFill>
                          <a:latin typeface="Arial" panose="020B0604020202020204" pitchFamily="34" charset="0"/>
                          <a:cs typeface="Arial" panose="020B0604020202020204" pitchFamily="34" charset="0"/>
                        </a:rPr>
                        <a:t> the ear.</a:t>
                      </a:r>
                    </a:p>
                    <a:p>
                      <a:pPr marL="461963" indent="-461963">
                        <a:lnSpc>
                          <a:spcPct val="100000"/>
                        </a:lnSpc>
                        <a:spcBef>
                          <a:spcPts val="600"/>
                        </a:spcBef>
                        <a:spcAft>
                          <a:spcPts val="600"/>
                        </a:spcAft>
                        <a:buFont typeface="Wingdings" panose="05000000000000000000" pitchFamily="2" charset="2"/>
                        <a:buChar char="q"/>
                      </a:pPr>
                      <a:r>
                        <a:rPr lang="en-US" sz="2000" b="1" dirty="0">
                          <a:solidFill>
                            <a:schemeClr val="tx2"/>
                          </a:solidFill>
                          <a:latin typeface="Arial" panose="020B0604020202020204" pitchFamily="34" charset="0"/>
                          <a:cs typeface="Arial" panose="020B0604020202020204" pitchFamily="34" charset="0"/>
                        </a:rPr>
                        <a:t>Place</a:t>
                      </a:r>
                      <a:r>
                        <a:rPr lang="en-US" sz="2000" b="0" dirty="0">
                          <a:solidFill>
                            <a:schemeClr val="tx2"/>
                          </a:solidFill>
                          <a:latin typeface="Arial" panose="020B0604020202020204" pitchFamily="34" charset="0"/>
                          <a:cs typeface="Arial" panose="020B0604020202020204" pitchFamily="34" charset="0"/>
                        </a:rPr>
                        <a:t> your fingertips from </a:t>
                      </a:r>
                      <a:r>
                        <a:rPr lang="en-US" sz="2000" b="1" dirty="0">
                          <a:solidFill>
                            <a:schemeClr val="tx2"/>
                          </a:solidFill>
                          <a:latin typeface="Arial" panose="020B0604020202020204" pitchFamily="34" charset="0"/>
                          <a:cs typeface="Arial" panose="020B0604020202020204" pitchFamily="34" charset="0"/>
                        </a:rPr>
                        <a:t>both</a:t>
                      </a:r>
                      <a:r>
                        <a:rPr lang="en-US" sz="2000" b="0" dirty="0">
                          <a:solidFill>
                            <a:schemeClr val="tx2"/>
                          </a:solidFill>
                          <a:latin typeface="Arial" panose="020B0604020202020204" pitchFamily="34" charset="0"/>
                          <a:cs typeface="Arial" panose="020B0604020202020204" pitchFamily="34" charset="0"/>
                        </a:rPr>
                        <a:t> hands at the </a:t>
                      </a:r>
                      <a:r>
                        <a:rPr lang="en-US" sz="2000" b="1" dirty="0">
                          <a:solidFill>
                            <a:schemeClr val="tx2"/>
                          </a:solidFill>
                          <a:latin typeface="Arial" panose="020B0604020202020204" pitchFamily="34" charset="0"/>
                          <a:cs typeface="Arial" panose="020B0604020202020204" pitchFamily="34" charset="0"/>
                        </a:rPr>
                        <a:t>top</a:t>
                      </a:r>
                      <a:r>
                        <a:rPr lang="en-US" sz="2000" b="0" dirty="0">
                          <a:solidFill>
                            <a:schemeClr val="tx2"/>
                          </a:solidFill>
                          <a:latin typeface="Arial" panose="020B0604020202020204" pitchFamily="34" charset="0"/>
                          <a:cs typeface="Arial" panose="020B0604020202020204" pitchFamily="34" charset="0"/>
                        </a:rPr>
                        <a:t> of the </a:t>
                      </a:r>
                      <a:r>
                        <a:rPr lang="en-US" sz="2000" b="1" dirty="0">
                          <a:solidFill>
                            <a:schemeClr val="tx2"/>
                          </a:solidFill>
                          <a:latin typeface="Arial" panose="020B0604020202020204" pitchFamily="34" charset="0"/>
                          <a:cs typeface="Arial" panose="020B0604020202020204" pitchFamily="34" charset="0"/>
                        </a:rPr>
                        <a:t>metal</a:t>
                      </a:r>
                      <a:r>
                        <a:rPr lang="en-US" sz="2000" b="0" dirty="0">
                          <a:solidFill>
                            <a:schemeClr val="tx2"/>
                          </a:solidFill>
                          <a:latin typeface="Arial" panose="020B0604020202020204" pitchFamily="34" charset="0"/>
                          <a:cs typeface="Arial" panose="020B0604020202020204" pitchFamily="34" charset="0"/>
                        </a:rPr>
                        <a:t> nose clip (if present). Slide fingertips </a:t>
                      </a:r>
                      <a:r>
                        <a:rPr lang="en-US" sz="2000" b="1" dirty="0">
                          <a:solidFill>
                            <a:schemeClr val="tx2"/>
                          </a:solidFill>
                          <a:latin typeface="Arial" panose="020B0604020202020204" pitchFamily="34" charset="0"/>
                          <a:cs typeface="Arial" panose="020B0604020202020204" pitchFamily="34" charset="0"/>
                        </a:rPr>
                        <a:t>down</a:t>
                      </a:r>
                      <a:r>
                        <a:rPr lang="en-US" sz="2000" b="0"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both</a:t>
                      </a:r>
                      <a:r>
                        <a:rPr lang="en-US" sz="2000" b="0" dirty="0">
                          <a:solidFill>
                            <a:schemeClr val="tx2"/>
                          </a:solidFill>
                          <a:latin typeface="Arial" panose="020B0604020202020204" pitchFamily="34" charset="0"/>
                          <a:cs typeface="Arial" panose="020B0604020202020204" pitchFamily="34" charset="0"/>
                        </a:rPr>
                        <a:t> sides of the </a:t>
                      </a:r>
                      <a:r>
                        <a:rPr lang="en-US" sz="2000" b="1" dirty="0">
                          <a:solidFill>
                            <a:schemeClr val="tx2"/>
                          </a:solidFill>
                          <a:latin typeface="Arial" panose="020B0604020202020204" pitchFamily="34" charset="0"/>
                          <a:cs typeface="Arial" panose="020B0604020202020204" pitchFamily="34" charset="0"/>
                        </a:rPr>
                        <a:t>metal</a:t>
                      </a:r>
                      <a:r>
                        <a:rPr lang="en-US" sz="2000" b="0" dirty="0">
                          <a:solidFill>
                            <a:schemeClr val="tx2"/>
                          </a:solidFill>
                          <a:latin typeface="Arial" panose="020B0604020202020204" pitchFamily="34" charset="0"/>
                          <a:cs typeface="Arial" panose="020B0604020202020204" pitchFamily="34" charset="0"/>
                        </a:rPr>
                        <a:t> strip to </a:t>
                      </a:r>
                      <a:r>
                        <a:rPr lang="en-US" sz="2000" b="1" dirty="0">
                          <a:solidFill>
                            <a:schemeClr val="tx2"/>
                          </a:solidFill>
                          <a:latin typeface="Arial" panose="020B0604020202020204" pitchFamily="34" charset="0"/>
                          <a:cs typeface="Arial" panose="020B0604020202020204" pitchFamily="34" charset="0"/>
                        </a:rPr>
                        <a:t>mold</a:t>
                      </a:r>
                      <a:r>
                        <a:rPr lang="en-US" sz="2000" b="0" dirty="0">
                          <a:solidFill>
                            <a:schemeClr val="tx2"/>
                          </a:solidFill>
                          <a:latin typeface="Arial" panose="020B0604020202020204" pitchFamily="34" charset="0"/>
                          <a:cs typeface="Arial" panose="020B0604020202020204" pitchFamily="34" charset="0"/>
                        </a:rPr>
                        <a:t> the nose area to the shape of your nose.</a:t>
                      </a:r>
                    </a:p>
                    <a:p>
                      <a:pPr marL="461963" indent="-461963">
                        <a:lnSpc>
                          <a:spcPct val="100000"/>
                        </a:lnSpc>
                        <a:spcBef>
                          <a:spcPts val="600"/>
                        </a:spcBef>
                        <a:spcAft>
                          <a:spcPts val="600"/>
                        </a:spcAft>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p>
                      <a:pPr marL="461963" indent="-461963">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dirty="0">
                        <a:solidFill>
                          <a:schemeClr val="bg1"/>
                        </a:solidFill>
                      </a:endParaRPr>
                    </a:p>
                  </a:txBody>
                  <a:tcPr>
                    <a:solidFill>
                      <a:schemeClr val="bg1"/>
                    </a:solidFill>
                  </a:tcPr>
                </a:tc>
                <a:extLst>
                  <a:ext uri="{0D108BD9-81ED-4DB2-BD59-A6C34878D82A}">
                    <a16:rowId xmlns:a16="http://schemas.microsoft.com/office/drawing/2014/main" val="41514459"/>
                  </a:ext>
                </a:extLst>
              </a:tr>
            </a:tbl>
          </a:graphicData>
        </a:graphic>
      </p:graphicFrame>
      <p:pic>
        <p:nvPicPr>
          <p:cNvPr id="5" name="Picture 4">
            <a:extLst>
              <a:ext uri="{FF2B5EF4-FFF2-40B4-BE49-F238E27FC236}">
                <a16:creationId xmlns:a16="http://schemas.microsoft.com/office/drawing/2014/main" id="{9B52898F-0A11-431B-8626-3DF54185EE82}"/>
              </a:ext>
            </a:extLst>
          </p:cNvPr>
          <p:cNvPicPr>
            <a:picLocks noChangeAspect="1"/>
          </p:cNvPicPr>
          <p:nvPr/>
        </p:nvPicPr>
        <p:blipFill>
          <a:blip r:embed="rId3"/>
          <a:stretch>
            <a:fillRect/>
          </a:stretch>
        </p:blipFill>
        <p:spPr>
          <a:xfrm>
            <a:off x="7921261" y="1524000"/>
            <a:ext cx="1537024" cy="1523998"/>
          </a:xfrm>
          <a:prstGeom prst="rect">
            <a:avLst/>
          </a:prstGeom>
        </p:spPr>
      </p:pic>
      <p:pic>
        <p:nvPicPr>
          <p:cNvPr id="7" name="Picture 6">
            <a:extLst>
              <a:ext uri="{FF2B5EF4-FFF2-40B4-BE49-F238E27FC236}">
                <a16:creationId xmlns:a16="http://schemas.microsoft.com/office/drawing/2014/main" id="{2E8FC9EE-874D-4D01-BCC1-94A2B8B8B03B}"/>
              </a:ext>
            </a:extLst>
          </p:cNvPr>
          <p:cNvPicPr>
            <a:picLocks noChangeAspect="1"/>
          </p:cNvPicPr>
          <p:nvPr/>
        </p:nvPicPr>
        <p:blipFill>
          <a:blip r:embed="rId4"/>
          <a:stretch>
            <a:fillRect/>
          </a:stretch>
        </p:blipFill>
        <p:spPr>
          <a:xfrm>
            <a:off x="9707404" y="1524000"/>
            <a:ext cx="1537026" cy="1524000"/>
          </a:xfrm>
          <a:prstGeom prst="rect">
            <a:avLst/>
          </a:prstGeom>
        </p:spPr>
      </p:pic>
      <p:pic>
        <p:nvPicPr>
          <p:cNvPr id="8" name="Picture 7">
            <a:extLst>
              <a:ext uri="{FF2B5EF4-FFF2-40B4-BE49-F238E27FC236}">
                <a16:creationId xmlns:a16="http://schemas.microsoft.com/office/drawing/2014/main" id="{B8DCBF0F-68A4-4B8B-94CE-F7FC54B33DAE}"/>
              </a:ext>
            </a:extLst>
          </p:cNvPr>
          <p:cNvPicPr>
            <a:picLocks noChangeAspect="1"/>
          </p:cNvPicPr>
          <p:nvPr/>
        </p:nvPicPr>
        <p:blipFill>
          <a:blip r:embed="rId5"/>
          <a:stretch>
            <a:fillRect/>
          </a:stretch>
        </p:blipFill>
        <p:spPr>
          <a:xfrm>
            <a:off x="7921262" y="3754521"/>
            <a:ext cx="1537024" cy="1561141"/>
          </a:xfrm>
          <a:prstGeom prst="rect">
            <a:avLst/>
          </a:prstGeom>
        </p:spPr>
      </p:pic>
      <p:pic>
        <p:nvPicPr>
          <p:cNvPr id="9" name="Picture 8">
            <a:extLst>
              <a:ext uri="{FF2B5EF4-FFF2-40B4-BE49-F238E27FC236}">
                <a16:creationId xmlns:a16="http://schemas.microsoft.com/office/drawing/2014/main" id="{DF6B00A4-9E58-4142-80D8-A66FFE94A65C}"/>
              </a:ext>
            </a:extLst>
          </p:cNvPr>
          <p:cNvPicPr>
            <a:picLocks noChangeAspect="1"/>
          </p:cNvPicPr>
          <p:nvPr/>
        </p:nvPicPr>
        <p:blipFill>
          <a:blip r:embed="rId6"/>
          <a:stretch>
            <a:fillRect/>
          </a:stretch>
        </p:blipFill>
        <p:spPr>
          <a:xfrm>
            <a:off x="9691988" y="3754520"/>
            <a:ext cx="1537025" cy="1579479"/>
          </a:xfrm>
          <a:prstGeom prst="rect">
            <a:avLst/>
          </a:prstGeom>
        </p:spPr>
      </p:pic>
    </p:spTree>
    <p:extLst>
      <p:ext uri="{BB962C8B-B14F-4D97-AF65-F5344CB8AC3E}">
        <p14:creationId xmlns:p14="http://schemas.microsoft.com/office/powerpoint/2010/main" val="227274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Checking Your Seal on a Disposable Respirator</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17</a:t>
            </a:fld>
            <a:endParaRPr lang="en-US"/>
          </a:p>
        </p:txBody>
      </p:sp>
      <p:graphicFrame>
        <p:nvGraphicFramePr>
          <p:cNvPr id="6" name="Table 6">
            <a:extLst>
              <a:ext uri="{FF2B5EF4-FFF2-40B4-BE49-F238E27FC236}">
                <a16:creationId xmlns:a16="http://schemas.microsoft.com/office/drawing/2014/main" id="{FECB1A5D-6E32-407B-9840-8ED5D270C843}"/>
              </a:ext>
            </a:extLst>
          </p:cNvPr>
          <p:cNvGraphicFramePr>
            <a:graphicFrameLocks noGrp="1"/>
          </p:cNvGraphicFramePr>
          <p:nvPr>
            <p:extLst>
              <p:ext uri="{D42A27DB-BD31-4B8C-83A1-F6EECF244321}">
                <p14:modId xmlns:p14="http://schemas.microsoft.com/office/powerpoint/2010/main" val="76335310"/>
              </p:ext>
            </p:extLst>
          </p:nvPr>
        </p:nvGraphicFramePr>
        <p:xfrm>
          <a:off x="1446212" y="1371600"/>
          <a:ext cx="9782800" cy="5471160"/>
        </p:xfrm>
        <a:graphic>
          <a:graphicData uri="http://schemas.openxmlformats.org/drawingml/2006/table">
            <a:tbl>
              <a:tblPr firstRow="1" bandRow="1">
                <a:tableStyleId>{073A0DAA-6AF3-43AB-8588-CEC1D06C72B9}</a:tableStyleId>
              </a:tblPr>
              <a:tblGrid>
                <a:gridCol w="6066854">
                  <a:extLst>
                    <a:ext uri="{9D8B030D-6E8A-4147-A177-3AD203B41FA5}">
                      <a16:colId xmlns:a16="http://schemas.microsoft.com/office/drawing/2014/main" val="420821835"/>
                    </a:ext>
                  </a:extLst>
                </a:gridCol>
                <a:gridCol w="3715946">
                  <a:extLst>
                    <a:ext uri="{9D8B030D-6E8A-4147-A177-3AD203B41FA5}">
                      <a16:colId xmlns:a16="http://schemas.microsoft.com/office/drawing/2014/main" val="2452855410"/>
                    </a:ext>
                  </a:extLst>
                </a:gridCol>
              </a:tblGrid>
              <a:tr h="4800600">
                <a:tc>
                  <a:txBody>
                    <a:bodyPr/>
                    <a:lstStyle/>
                    <a:p>
                      <a:pPr marL="461963" indent="-461963">
                        <a:lnSpc>
                          <a:spcPct val="100000"/>
                        </a:lnSpc>
                        <a:spcBef>
                          <a:spcPts val="600"/>
                        </a:spcBef>
                        <a:spcAft>
                          <a:spcPts val="600"/>
                        </a:spcAft>
                        <a:buFont typeface="Wingdings" panose="05000000000000000000" pitchFamily="2" charset="2"/>
                        <a:buChar char="q"/>
                      </a:pPr>
                      <a:r>
                        <a:rPr lang="en-US" sz="2000" b="0" dirty="0">
                          <a:solidFill>
                            <a:schemeClr val="tx2"/>
                          </a:solidFill>
                          <a:latin typeface="Arial" panose="020B0604020202020204" pitchFamily="34" charset="0"/>
                          <a:cs typeface="Arial" panose="020B0604020202020204" pitchFamily="34" charset="0"/>
                        </a:rPr>
                        <a:t>Place both hands over the respirator. Take a quick </a:t>
                      </a:r>
                      <a:r>
                        <a:rPr lang="en-US" sz="2000" b="1" dirty="0">
                          <a:solidFill>
                            <a:schemeClr val="tx2"/>
                          </a:solidFill>
                          <a:latin typeface="Arial" panose="020B0604020202020204" pitchFamily="34" charset="0"/>
                          <a:cs typeface="Arial" panose="020B0604020202020204" pitchFamily="34" charset="0"/>
                        </a:rPr>
                        <a:t>BREATH IN </a:t>
                      </a:r>
                      <a:r>
                        <a:rPr lang="en-US" sz="2000" b="0" dirty="0">
                          <a:solidFill>
                            <a:schemeClr val="tx2"/>
                          </a:solidFill>
                          <a:latin typeface="Arial" panose="020B0604020202020204" pitchFamily="34" charset="0"/>
                          <a:cs typeface="Arial" panose="020B0604020202020204" pitchFamily="34" charset="0"/>
                        </a:rPr>
                        <a:t>to check whether the respirator seals tightly to the face.</a:t>
                      </a:r>
                    </a:p>
                    <a:p>
                      <a:pPr marL="461963" indent="-461963">
                        <a:lnSpc>
                          <a:spcPct val="100000"/>
                        </a:lnSpc>
                        <a:spcBef>
                          <a:spcPts val="600"/>
                        </a:spcBef>
                        <a:spcAft>
                          <a:spcPts val="600"/>
                        </a:spcAft>
                        <a:buFont typeface="Wingdings" panose="05000000000000000000" pitchFamily="2" charset="2"/>
                        <a:buChar char="q"/>
                      </a:pPr>
                      <a:r>
                        <a:rPr lang="en-US" sz="2000" b="0" dirty="0">
                          <a:solidFill>
                            <a:schemeClr val="tx2"/>
                          </a:solidFill>
                          <a:latin typeface="Arial" panose="020B0604020202020204" pitchFamily="34" charset="0"/>
                          <a:cs typeface="Arial" panose="020B0604020202020204" pitchFamily="34" charset="0"/>
                        </a:rPr>
                        <a:t>Place both hands completely over the respirator and </a:t>
                      </a:r>
                      <a:r>
                        <a:rPr lang="en-US" sz="2000" b="1" dirty="0">
                          <a:solidFill>
                            <a:schemeClr val="tx2"/>
                          </a:solidFill>
                          <a:latin typeface="Arial" panose="020B0604020202020204" pitchFamily="34" charset="0"/>
                          <a:cs typeface="Arial" panose="020B0604020202020204" pitchFamily="34" charset="0"/>
                        </a:rPr>
                        <a:t>EXHALE</a:t>
                      </a:r>
                      <a:r>
                        <a:rPr lang="en-US" sz="2000" b="0" dirty="0">
                          <a:solidFill>
                            <a:schemeClr val="tx2"/>
                          </a:solidFill>
                          <a:latin typeface="Arial" panose="020B0604020202020204" pitchFamily="34" charset="0"/>
                          <a:cs typeface="Arial" panose="020B0604020202020204" pitchFamily="34" charset="0"/>
                        </a:rPr>
                        <a:t>. If you feel leakage, there is </a:t>
                      </a:r>
                      <a:r>
                        <a:rPr lang="en-US" sz="2000" b="1" dirty="0">
                          <a:solidFill>
                            <a:schemeClr val="tx2"/>
                          </a:solidFill>
                          <a:latin typeface="Arial" panose="020B0604020202020204" pitchFamily="34" charset="0"/>
                          <a:cs typeface="Arial" panose="020B0604020202020204" pitchFamily="34" charset="0"/>
                        </a:rPr>
                        <a:t>NOT</a:t>
                      </a:r>
                      <a:r>
                        <a:rPr lang="en-US" sz="2000" b="0" dirty="0">
                          <a:solidFill>
                            <a:schemeClr val="tx2"/>
                          </a:solidFill>
                          <a:latin typeface="Arial" panose="020B0604020202020204" pitchFamily="34" charset="0"/>
                          <a:cs typeface="Arial" panose="020B0604020202020204" pitchFamily="34" charset="0"/>
                        </a:rPr>
                        <a:t> a proper seal.</a:t>
                      </a:r>
                    </a:p>
                    <a:p>
                      <a:pPr marL="461963" indent="-461963">
                        <a:lnSpc>
                          <a:spcPct val="100000"/>
                        </a:lnSpc>
                        <a:spcBef>
                          <a:spcPts val="600"/>
                        </a:spcBef>
                        <a:spcAft>
                          <a:spcPts val="600"/>
                        </a:spcAft>
                        <a:buFont typeface="Wingdings" panose="05000000000000000000" pitchFamily="2" charset="2"/>
                        <a:buChar char="q"/>
                      </a:pPr>
                      <a:r>
                        <a:rPr lang="en-US" sz="2000" b="0" dirty="0">
                          <a:solidFill>
                            <a:schemeClr val="tx2"/>
                          </a:solidFill>
                          <a:latin typeface="Arial" panose="020B0604020202020204" pitchFamily="34" charset="0"/>
                          <a:cs typeface="Arial" panose="020B0604020202020204" pitchFamily="34" charset="0"/>
                        </a:rPr>
                        <a:t>If air </a:t>
                      </a:r>
                      <a:r>
                        <a:rPr lang="en-US" sz="2000" b="1" dirty="0">
                          <a:solidFill>
                            <a:schemeClr val="tx2"/>
                          </a:solidFill>
                          <a:latin typeface="Arial" panose="020B0604020202020204" pitchFamily="34" charset="0"/>
                          <a:cs typeface="Arial" panose="020B0604020202020204" pitchFamily="34" charset="0"/>
                        </a:rPr>
                        <a:t>leaks</a:t>
                      </a:r>
                      <a:r>
                        <a:rPr lang="en-US" sz="2000" b="0" dirty="0">
                          <a:solidFill>
                            <a:schemeClr val="tx2"/>
                          </a:solidFill>
                          <a:latin typeface="Arial" panose="020B0604020202020204" pitchFamily="34" charset="0"/>
                          <a:cs typeface="Arial" panose="020B0604020202020204" pitchFamily="34" charset="0"/>
                        </a:rPr>
                        <a:t> around the </a:t>
                      </a:r>
                      <a:r>
                        <a:rPr lang="en-US" sz="2000" b="1" dirty="0">
                          <a:solidFill>
                            <a:schemeClr val="tx2"/>
                          </a:solidFill>
                          <a:latin typeface="Arial" panose="020B0604020202020204" pitchFamily="34" charset="0"/>
                          <a:cs typeface="Arial" panose="020B0604020202020204" pitchFamily="34" charset="0"/>
                        </a:rPr>
                        <a:t>nose</a:t>
                      </a:r>
                      <a:r>
                        <a:rPr lang="en-US" sz="2000" b="0" dirty="0">
                          <a:solidFill>
                            <a:schemeClr val="tx2"/>
                          </a:solidFill>
                          <a:latin typeface="Arial" panose="020B0604020202020204" pitchFamily="34" charset="0"/>
                          <a:cs typeface="Arial" panose="020B0604020202020204" pitchFamily="34" charset="0"/>
                        </a:rPr>
                        <a:t>, re-adjust the nose piece. If air leaks at the mask </a:t>
                      </a:r>
                      <a:r>
                        <a:rPr lang="en-US" sz="2000" b="1" dirty="0">
                          <a:solidFill>
                            <a:schemeClr val="tx2"/>
                          </a:solidFill>
                          <a:latin typeface="Arial" panose="020B0604020202020204" pitchFamily="34" charset="0"/>
                          <a:cs typeface="Arial" panose="020B0604020202020204" pitchFamily="34" charset="0"/>
                        </a:rPr>
                        <a:t>edges</a:t>
                      </a:r>
                      <a:r>
                        <a:rPr lang="en-US" sz="2000" b="0" dirty="0">
                          <a:solidFill>
                            <a:schemeClr val="tx2"/>
                          </a:solidFill>
                          <a:latin typeface="Arial" panose="020B0604020202020204" pitchFamily="34" charset="0"/>
                          <a:cs typeface="Arial" panose="020B0604020202020204" pitchFamily="34" charset="0"/>
                        </a:rPr>
                        <a:t>, re-adjust the straps along the sides of your head </a:t>
                      </a:r>
                      <a:r>
                        <a:rPr lang="en-US" sz="2000" b="1" dirty="0">
                          <a:solidFill>
                            <a:schemeClr val="tx2"/>
                          </a:solidFill>
                          <a:latin typeface="Arial" panose="020B0604020202020204" pitchFamily="34" charset="0"/>
                          <a:cs typeface="Arial" panose="020B0604020202020204" pitchFamily="34" charset="0"/>
                        </a:rPr>
                        <a:t>until</a:t>
                      </a:r>
                      <a:r>
                        <a:rPr lang="en-US" sz="2000" b="0" dirty="0">
                          <a:solidFill>
                            <a:schemeClr val="tx2"/>
                          </a:solidFill>
                          <a:latin typeface="Arial" panose="020B0604020202020204" pitchFamily="34" charset="0"/>
                          <a:cs typeface="Arial" panose="020B0604020202020204" pitchFamily="34" charset="0"/>
                        </a:rPr>
                        <a:t> a </a:t>
                      </a:r>
                      <a:r>
                        <a:rPr lang="en-US" sz="2000" b="1" dirty="0">
                          <a:solidFill>
                            <a:schemeClr val="tx2"/>
                          </a:solidFill>
                          <a:latin typeface="Arial" panose="020B0604020202020204" pitchFamily="34" charset="0"/>
                          <a:cs typeface="Arial" panose="020B0604020202020204" pitchFamily="34" charset="0"/>
                        </a:rPr>
                        <a:t>proper</a:t>
                      </a:r>
                      <a:r>
                        <a:rPr lang="en-US" sz="2000" b="0" dirty="0">
                          <a:solidFill>
                            <a:schemeClr val="tx2"/>
                          </a:solidFill>
                          <a:latin typeface="Arial" panose="020B0604020202020204" pitchFamily="34" charset="0"/>
                          <a:cs typeface="Arial" panose="020B0604020202020204" pitchFamily="34" charset="0"/>
                        </a:rPr>
                        <a:t> seal is </a:t>
                      </a:r>
                      <a:r>
                        <a:rPr lang="en-US" sz="2000" b="1" dirty="0">
                          <a:solidFill>
                            <a:schemeClr val="tx2"/>
                          </a:solidFill>
                          <a:latin typeface="Arial" panose="020B0604020202020204" pitchFamily="34" charset="0"/>
                          <a:cs typeface="Arial" panose="020B0604020202020204" pitchFamily="34" charset="0"/>
                        </a:rPr>
                        <a:t>achieved</a:t>
                      </a:r>
                      <a:r>
                        <a:rPr lang="en-US" sz="2000" b="0" dirty="0">
                          <a:solidFill>
                            <a:schemeClr val="tx2"/>
                          </a:solidFill>
                          <a:latin typeface="Arial" panose="020B0604020202020204" pitchFamily="34" charset="0"/>
                          <a:cs typeface="Arial" panose="020B0604020202020204" pitchFamily="34" charset="0"/>
                        </a:rPr>
                        <a:t>.</a:t>
                      </a:r>
                    </a:p>
                    <a:p>
                      <a:pPr marL="461963" indent="-461963">
                        <a:lnSpc>
                          <a:spcPct val="100000"/>
                        </a:lnSpc>
                        <a:spcBef>
                          <a:spcPts val="600"/>
                        </a:spcBef>
                        <a:spcAft>
                          <a:spcPts val="600"/>
                        </a:spcAft>
                        <a:buFont typeface="Wingdings" panose="05000000000000000000" pitchFamily="2" charset="2"/>
                        <a:buChar char="q"/>
                      </a:pPr>
                      <a:r>
                        <a:rPr lang="en-US" sz="2000" b="0" dirty="0">
                          <a:solidFill>
                            <a:schemeClr val="tx2"/>
                          </a:solidFill>
                          <a:latin typeface="Arial" panose="020B0604020202020204" pitchFamily="34" charset="0"/>
                          <a:cs typeface="Arial" panose="020B0604020202020204" pitchFamily="34" charset="0"/>
                        </a:rPr>
                        <a:t>If you </a:t>
                      </a:r>
                      <a:r>
                        <a:rPr lang="en-US" sz="2000" b="1" dirty="0">
                          <a:solidFill>
                            <a:schemeClr val="tx2"/>
                          </a:solidFill>
                          <a:latin typeface="Arial" panose="020B0604020202020204" pitchFamily="34" charset="0"/>
                          <a:cs typeface="Arial" panose="020B0604020202020204" pitchFamily="34" charset="0"/>
                        </a:rPr>
                        <a:t>cannot</a:t>
                      </a:r>
                      <a:r>
                        <a:rPr lang="en-US" sz="2000" b="0" dirty="0">
                          <a:solidFill>
                            <a:schemeClr val="tx2"/>
                          </a:solidFill>
                          <a:latin typeface="Arial" panose="020B0604020202020204" pitchFamily="34" charset="0"/>
                          <a:cs typeface="Arial" panose="020B0604020202020204" pitchFamily="34" charset="0"/>
                        </a:rPr>
                        <a:t> achieve a </a:t>
                      </a:r>
                      <a:r>
                        <a:rPr lang="en-US" sz="2000" b="1" dirty="0">
                          <a:solidFill>
                            <a:schemeClr val="tx2"/>
                          </a:solidFill>
                          <a:latin typeface="Arial" panose="020B0604020202020204" pitchFamily="34" charset="0"/>
                          <a:cs typeface="Arial" panose="020B0604020202020204" pitchFamily="34" charset="0"/>
                        </a:rPr>
                        <a:t>proper</a:t>
                      </a:r>
                      <a:r>
                        <a:rPr lang="en-US" sz="2000" b="0"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seal</a:t>
                      </a:r>
                      <a:r>
                        <a:rPr lang="en-US" sz="2000" b="0" dirty="0">
                          <a:solidFill>
                            <a:schemeClr val="tx2"/>
                          </a:solidFill>
                          <a:latin typeface="Arial" panose="020B0604020202020204" pitchFamily="34" charset="0"/>
                          <a:cs typeface="Arial" panose="020B0604020202020204" pitchFamily="34" charset="0"/>
                        </a:rPr>
                        <a:t> due to air leakage, </a:t>
                      </a:r>
                      <a:r>
                        <a:rPr lang="en-US" sz="2000" b="1" dirty="0">
                          <a:solidFill>
                            <a:schemeClr val="tx2"/>
                          </a:solidFill>
                          <a:latin typeface="Arial" panose="020B0604020202020204" pitchFamily="34" charset="0"/>
                          <a:cs typeface="Arial" panose="020B0604020202020204" pitchFamily="34" charset="0"/>
                        </a:rPr>
                        <a:t>notify</a:t>
                      </a:r>
                      <a:r>
                        <a:rPr lang="en-US" sz="2000" b="0" dirty="0">
                          <a:solidFill>
                            <a:schemeClr val="tx2"/>
                          </a:solidFill>
                          <a:latin typeface="Arial" panose="020B0604020202020204" pitchFamily="34" charset="0"/>
                          <a:cs typeface="Arial" panose="020B0604020202020204" pitchFamily="34" charset="0"/>
                        </a:rPr>
                        <a:t> your supervisor. A different size or model may be necessary.  </a:t>
                      </a:r>
                    </a:p>
                    <a:p>
                      <a:pPr marL="461963" indent="-461963">
                        <a:lnSpc>
                          <a:spcPct val="100000"/>
                        </a:lnSpc>
                        <a:spcBef>
                          <a:spcPts val="600"/>
                        </a:spcBef>
                        <a:spcAft>
                          <a:spcPts val="600"/>
                        </a:spcAft>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p>
                      <a:pPr marL="461963" indent="-461963">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dirty="0">
                        <a:solidFill>
                          <a:schemeClr val="bg1"/>
                        </a:solidFill>
                      </a:endParaRPr>
                    </a:p>
                  </a:txBody>
                  <a:tcPr>
                    <a:solidFill>
                      <a:schemeClr val="bg1"/>
                    </a:solidFill>
                  </a:tcPr>
                </a:tc>
                <a:extLst>
                  <a:ext uri="{0D108BD9-81ED-4DB2-BD59-A6C34878D82A}">
                    <a16:rowId xmlns:a16="http://schemas.microsoft.com/office/drawing/2014/main" val="41514459"/>
                  </a:ext>
                </a:extLst>
              </a:tr>
            </a:tbl>
          </a:graphicData>
        </a:graphic>
      </p:graphicFrame>
      <p:pic>
        <p:nvPicPr>
          <p:cNvPr id="4" name="Picture 3">
            <a:extLst>
              <a:ext uri="{FF2B5EF4-FFF2-40B4-BE49-F238E27FC236}">
                <a16:creationId xmlns:a16="http://schemas.microsoft.com/office/drawing/2014/main" id="{9D5DC93F-F6CC-4D1A-BE8D-F007248B768C}"/>
              </a:ext>
            </a:extLst>
          </p:cNvPr>
          <p:cNvPicPr>
            <a:picLocks noChangeAspect="1"/>
          </p:cNvPicPr>
          <p:nvPr/>
        </p:nvPicPr>
        <p:blipFill>
          <a:blip r:embed="rId3"/>
          <a:stretch>
            <a:fillRect/>
          </a:stretch>
        </p:blipFill>
        <p:spPr>
          <a:xfrm>
            <a:off x="7694612" y="1480893"/>
            <a:ext cx="1657350" cy="1643305"/>
          </a:xfrm>
          <a:prstGeom prst="rect">
            <a:avLst/>
          </a:prstGeom>
        </p:spPr>
      </p:pic>
      <p:pic>
        <p:nvPicPr>
          <p:cNvPr id="10" name="Picture 9">
            <a:extLst>
              <a:ext uri="{FF2B5EF4-FFF2-40B4-BE49-F238E27FC236}">
                <a16:creationId xmlns:a16="http://schemas.microsoft.com/office/drawing/2014/main" id="{6CB2C220-2BA0-4271-8789-131A9FADB7D2}"/>
              </a:ext>
            </a:extLst>
          </p:cNvPr>
          <p:cNvPicPr>
            <a:picLocks noChangeAspect="1"/>
          </p:cNvPicPr>
          <p:nvPr/>
        </p:nvPicPr>
        <p:blipFill>
          <a:blip r:embed="rId4"/>
          <a:stretch>
            <a:fillRect/>
          </a:stretch>
        </p:blipFill>
        <p:spPr>
          <a:xfrm>
            <a:off x="9544126" y="1480893"/>
            <a:ext cx="1655686" cy="1641655"/>
          </a:xfrm>
          <a:prstGeom prst="rect">
            <a:avLst/>
          </a:prstGeom>
        </p:spPr>
      </p:pic>
      <p:pic>
        <p:nvPicPr>
          <p:cNvPr id="11" name="Picture 10">
            <a:extLst>
              <a:ext uri="{FF2B5EF4-FFF2-40B4-BE49-F238E27FC236}">
                <a16:creationId xmlns:a16="http://schemas.microsoft.com/office/drawing/2014/main" id="{1B302407-CFAF-469E-BB81-62AFF781B227}"/>
              </a:ext>
            </a:extLst>
          </p:cNvPr>
          <p:cNvPicPr>
            <a:picLocks noChangeAspect="1"/>
          </p:cNvPicPr>
          <p:nvPr/>
        </p:nvPicPr>
        <p:blipFill>
          <a:blip r:embed="rId5"/>
          <a:stretch>
            <a:fillRect/>
          </a:stretch>
        </p:blipFill>
        <p:spPr>
          <a:xfrm>
            <a:off x="7694612" y="3733800"/>
            <a:ext cx="1657350" cy="1643304"/>
          </a:xfrm>
          <a:prstGeom prst="rect">
            <a:avLst/>
          </a:prstGeom>
        </p:spPr>
      </p:pic>
      <p:pic>
        <p:nvPicPr>
          <p:cNvPr id="12" name="Picture 11">
            <a:extLst>
              <a:ext uri="{FF2B5EF4-FFF2-40B4-BE49-F238E27FC236}">
                <a16:creationId xmlns:a16="http://schemas.microsoft.com/office/drawing/2014/main" id="{F7F0DCF4-C7E8-4A35-8287-1A1AEBF6368F}"/>
              </a:ext>
            </a:extLst>
          </p:cNvPr>
          <p:cNvPicPr>
            <a:picLocks noChangeAspect="1"/>
          </p:cNvPicPr>
          <p:nvPr/>
        </p:nvPicPr>
        <p:blipFill>
          <a:blip r:embed="rId6"/>
          <a:stretch>
            <a:fillRect/>
          </a:stretch>
        </p:blipFill>
        <p:spPr>
          <a:xfrm>
            <a:off x="9675811" y="3733800"/>
            <a:ext cx="1655687" cy="1641655"/>
          </a:xfrm>
          <a:prstGeom prst="rect">
            <a:avLst/>
          </a:prstGeom>
        </p:spPr>
      </p:pic>
    </p:spTree>
    <p:extLst>
      <p:ext uri="{BB962C8B-B14F-4D97-AF65-F5344CB8AC3E}">
        <p14:creationId xmlns:p14="http://schemas.microsoft.com/office/powerpoint/2010/main" val="22633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Putting On Eye and Face Protection</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18</a:t>
            </a:fld>
            <a:endParaRPr lang="en-US"/>
          </a:p>
        </p:txBody>
      </p:sp>
      <p:graphicFrame>
        <p:nvGraphicFramePr>
          <p:cNvPr id="6" name="Table 6">
            <a:extLst>
              <a:ext uri="{FF2B5EF4-FFF2-40B4-BE49-F238E27FC236}">
                <a16:creationId xmlns:a16="http://schemas.microsoft.com/office/drawing/2014/main" id="{FECB1A5D-6E32-407B-9840-8ED5D270C843}"/>
              </a:ext>
            </a:extLst>
          </p:cNvPr>
          <p:cNvGraphicFramePr>
            <a:graphicFrameLocks noGrp="1"/>
          </p:cNvGraphicFramePr>
          <p:nvPr>
            <p:extLst>
              <p:ext uri="{D42A27DB-BD31-4B8C-83A1-F6EECF244321}">
                <p14:modId xmlns:p14="http://schemas.microsoft.com/office/powerpoint/2010/main" val="4167014367"/>
              </p:ext>
            </p:extLst>
          </p:nvPr>
        </p:nvGraphicFramePr>
        <p:xfrm>
          <a:off x="1446212" y="1371600"/>
          <a:ext cx="10019030" cy="5105400"/>
        </p:xfrm>
        <a:graphic>
          <a:graphicData uri="http://schemas.openxmlformats.org/drawingml/2006/table">
            <a:tbl>
              <a:tblPr firstRow="1" bandRow="1">
                <a:tableStyleId>{073A0DAA-6AF3-43AB-8588-CEC1D06C72B9}</a:tableStyleId>
              </a:tblPr>
              <a:tblGrid>
                <a:gridCol w="6285230">
                  <a:extLst>
                    <a:ext uri="{9D8B030D-6E8A-4147-A177-3AD203B41FA5}">
                      <a16:colId xmlns:a16="http://schemas.microsoft.com/office/drawing/2014/main" val="420821835"/>
                    </a:ext>
                  </a:extLst>
                </a:gridCol>
                <a:gridCol w="3733800">
                  <a:extLst>
                    <a:ext uri="{9D8B030D-6E8A-4147-A177-3AD203B41FA5}">
                      <a16:colId xmlns:a16="http://schemas.microsoft.com/office/drawing/2014/main" val="2452855410"/>
                    </a:ext>
                  </a:extLst>
                </a:gridCol>
              </a:tblGrid>
              <a:tr h="4800600">
                <a:tc>
                  <a:txBody>
                    <a:bodyPr/>
                    <a:lstStyle/>
                    <a:p>
                      <a:pPr marL="461963" indent="-461963">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Position goggles over eyes and secure to the head using the ear-pieces or headband.</a:t>
                      </a:r>
                    </a:p>
                    <a:p>
                      <a:pPr marL="461963" indent="-461963">
                        <a:spcBef>
                          <a:spcPts val="600"/>
                        </a:spcBef>
                        <a:spcAft>
                          <a:spcPts val="600"/>
                        </a:spcAft>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p>
                      <a:pPr marL="461963" indent="-461963">
                        <a:spcBef>
                          <a:spcPts val="600"/>
                        </a:spcBef>
                        <a:spcAft>
                          <a:spcPts val="600"/>
                        </a:spcAft>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p>
                      <a:pPr marL="461963" indent="-461963">
                        <a:spcBef>
                          <a:spcPts val="600"/>
                        </a:spcBef>
                        <a:spcAft>
                          <a:spcPts val="600"/>
                        </a:spcAft>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p>
                      <a:pPr marL="461963" indent="-461963">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Position face shield over face and secure on brow with headband.</a:t>
                      </a:r>
                    </a:p>
                    <a:p>
                      <a:pPr marL="461963" indent="-461963">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Adjust to fit comfortably.</a:t>
                      </a:r>
                    </a:p>
                    <a:p>
                      <a:pPr marL="461963" indent="-461963">
                        <a:spcBef>
                          <a:spcPts val="600"/>
                        </a:spcBef>
                        <a:spcAft>
                          <a:spcPts val="600"/>
                        </a:spcAft>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p>
                      <a:pPr marL="461963" indent="-461963">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dirty="0">
                        <a:solidFill>
                          <a:schemeClr val="bg1"/>
                        </a:solidFill>
                      </a:endParaRPr>
                    </a:p>
                  </a:txBody>
                  <a:tcPr>
                    <a:solidFill>
                      <a:schemeClr val="bg1"/>
                    </a:solidFill>
                  </a:tcPr>
                </a:tc>
                <a:extLst>
                  <a:ext uri="{0D108BD9-81ED-4DB2-BD59-A6C34878D82A}">
                    <a16:rowId xmlns:a16="http://schemas.microsoft.com/office/drawing/2014/main" val="41514459"/>
                  </a:ext>
                </a:extLst>
              </a:tr>
            </a:tbl>
          </a:graphicData>
        </a:graphic>
      </p:graphicFrame>
      <p:pic>
        <p:nvPicPr>
          <p:cNvPr id="7" name="Picture 6">
            <a:extLst>
              <a:ext uri="{FF2B5EF4-FFF2-40B4-BE49-F238E27FC236}">
                <a16:creationId xmlns:a16="http://schemas.microsoft.com/office/drawing/2014/main" id="{074D5306-C2AC-4F9B-B24D-E0A25DFB4E45}"/>
              </a:ext>
            </a:extLst>
          </p:cNvPr>
          <p:cNvPicPr>
            <a:picLocks noChangeAspect="1"/>
          </p:cNvPicPr>
          <p:nvPr/>
        </p:nvPicPr>
        <p:blipFill>
          <a:blip r:embed="rId3"/>
          <a:stretch>
            <a:fillRect/>
          </a:stretch>
        </p:blipFill>
        <p:spPr>
          <a:xfrm>
            <a:off x="8913812" y="1338942"/>
            <a:ext cx="1981200" cy="2013857"/>
          </a:xfrm>
          <a:prstGeom prst="rect">
            <a:avLst/>
          </a:prstGeom>
        </p:spPr>
      </p:pic>
      <p:pic>
        <p:nvPicPr>
          <p:cNvPr id="8" name="Picture 7">
            <a:extLst>
              <a:ext uri="{FF2B5EF4-FFF2-40B4-BE49-F238E27FC236}">
                <a16:creationId xmlns:a16="http://schemas.microsoft.com/office/drawing/2014/main" id="{846E7206-59BF-4FE3-855E-1EA7BA4FB3DE}"/>
              </a:ext>
            </a:extLst>
          </p:cNvPr>
          <p:cNvPicPr>
            <a:picLocks noChangeAspect="1"/>
          </p:cNvPicPr>
          <p:nvPr/>
        </p:nvPicPr>
        <p:blipFill>
          <a:blip r:embed="rId4"/>
          <a:stretch>
            <a:fillRect/>
          </a:stretch>
        </p:blipFill>
        <p:spPr>
          <a:xfrm>
            <a:off x="8913812" y="3701140"/>
            <a:ext cx="2157704" cy="2013857"/>
          </a:xfrm>
          <a:prstGeom prst="rect">
            <a:avLst/>
          </a:prstGeom>
        </p:spPr>
      </p:pic>
    </p:spTree>
    <p:extLst>
      <p:ext uri="{BB962C8B-B14F-4D97-AF65-F5344CB8AC3E}">
        <p14:creationId xmlns:p14="http://schemas.microsoft.com/office/powerpoint/2010/main" val="37527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Putting On Gloves</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19</a:t>
            </a:fld>
            <a:endParaRPr lang="en-US"/>
          </a:p>
        </p:txBody>
      </p:sp>
      <p:graphicFrame>
        <p:nvGraphicFramePr>
          <p:cNvPr id="6" name="Table 6">
            <a:extLst>
              <a:ext uri="{FF2B5EF4-FFF2-40B4-BE49-F238E27FC236}">
                <a16:creationId xmlns:a16="http://schemas.microsoft.com/office/drawing/2014/main" id="{FECB1A5D-6E32-407B-9840-8ED5D270C843}"/>
              </a:ext>
            </a:extLst>
          </p:cNvPr>
          <p:cNvGraphicFramePr>
            <a:graphicFrameLocks noGrp="1"/>
          </p:cNvGraphicFramePr>
          <p:nvPr>
            <p:extLst>
              <p:ext uri="{D42A27DB-BD31-4B8C-83A1-F6EECF244321}">
                <p14:modId xmlns:p14="http://schemas.microsoft.com/office/powerpoint/2010/main" val="3287294862"/>
              </p:ext>
            </p:extLst>
          </p:nvPr>
        </p:nvGraphicFramePr>
        <p:xfrm>
          <a:off x="1446212" y="1371600"/>
          <a:ext cx="10019030" cy="4800600"/>
        </p:xfrm>
        <a:graphic>
          <a:graphicData uri="http://schemas.openxmlformats.org/drawingml/2006/table">
            <a:tbl>
              <a:tblPr firstRow="1" bandRow="1">
                <a:tableStyleId>{073A0DAA-6AF3-43AB-8588-CEC1D06C72B9}</a:tableStyleId>
              </a:tblPr>
              <a:tblGrid>
                <a:gridCol w="6285230">
                  <a:extLst>
                    <a:ext uri="{9D8B030D-6E8A-4147-A177-3AD203B41FA5}">
                      <a16:colId xmlns:a16="http://schemas.microsoft.com/office/drawing/2014/main" val="420821835"/>
                    </a:ext>
                  </a:extLst>
                </a:gridCol>
                <a:gridCol w="3733800">
                  <a:extLst>
                    <a:ext uri="{9D8B030D-6E8A-4147-A177-3AD203B41FA5}">
                      <a16:colId xmlns:a16="http://schemas.microsoft.com/office/drawing/2014/main" val="2452855410"/>
                    </a:ext>
                  </a:extLst>
                </a:gridCol>
              </a:tblGrid>
              <a:tr h="4800600">
                <a:tc>
                  <a:txBody>
                    <a:bodyPr/>
                    <a:lstStyle/>
                    <a:p>
                      <a:pPr marL="461963" indent="-461963">
                        <a:lnSpc>
                          <a:spcPct val="200000"/>
                        </a:lnSpc>
                        <a:spcBef>
                          <a:spcPts val="600"/>
                        </a:spcBef>
                        <a:spcAft>
                          <a:spcPts val="600"/>
                        </a:spcAft>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Put on your gloves last</a:t>
                      </a:r>
                      <a:r>
                        <a:rPr lang="en-US" sz="2400" b="0" dirty="0">
                          <a:solidFill>
                            <a:schemeClr val="tx2"/>
                          </a:solidFill>
                          <a:latin typeface="Arial" panose="020B0604020202020204" pitchFamily="34" charset="0"/>
                          <a:cs typeface="Arial" panose="020B0604020202020204" pitchFamily="34" charset="0"/>
                        </a:rPr>
                        <a:t>.</a:t>
                      </a:r>
                    </a:p>
                    <a:p>
                      <a:pPr marL="461963" indent="-461963">
                        <a:lnSpc>
                          <a:spcPct val="20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Select correct type and size.</a:t>
                      </a:r>
                    </a:p>
                    <a:p>
                      <a:pPr marL="461963" indent="-461963">
                        <a:lnSpc>
                          <a:spcPct val="20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Insert hands into gloves.</a:t>
                      </a:r>
                    </a:p>
                    <a:p>
                      <a:pPr marL="461963" indent="-461963">
                        <a:lnSpc>
                          <a:spcPct val="200000"/>
                        </a:lnSpc>
                        <a:spcBef>
                          <a:spcPts val="600"/>
                        </a:spcBef>
                        <a:spcAft>
                          <a:spcPts val="600"/>
                        </a:spcAft>
                        <a:buFont typeface="Wingdings" panose="05000000000000000000" pitchFamily="2" charset="2"/>
                        <a:buChar char="q"/>
                      </a:pPr>
                      <a:r>
                        <a:rPr lang="en-US" sz="2400" b="0" dirty="0">
                          <a:solidFill>
                            <a:schemeClr val="tx2"/>
                          </a:solidFill>
                          <a:latin typeface="Arial" panose="020B0604020202020204" pitchFamily="34" charset="0"/>
                          <a:cs typeface="Arial" panose="020B0604020202020204" pitchFamily="34" charset="0"/>
                        </a:rPr>
                        <a:t>Extend gloves over isolation gown cuff.</a:t>
                      </a:r>
                    </a:p>
                    <a:p>
                      <a:pPr marL="461963" indent="-461963">
                        <a:spcBef>
                          <a:spcPts val="600"/>
                        </a:spcBef>
                        <a:spcAft>
                          <a:spcPts val="600"/>
                        </a:spcAft>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p>
                      <a:pPr marL="461963" indent="-461963">
                        <a:buFont typeface="Wingdings" panose="05000000000000000000" pitchFamily="2" charset="2"/>
                        <a:buChar char="q"/>
                      </a:pPr>
                      <a:endParaRPr lang="en-US" sz="2400" b="0" dirty="0">
                        <a:solidFill>
                          <a:schemeClr val="tx2"/>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dirty="0">
                        <a:solidFill>
                          <a:schemeClr val="bg1"/>
                        </a:solidFill>
                      </a:endParaRPr>
                    </a:p>
                  </a:txBody>
                  <a:tcPr>
                    <a:solidFill>
                      <a:schemeClr val="bg1"/>
                    </a:solidFill>
                  </a:tcPr>
                </a:tc>
                <a:extLst>
                  <a:ext uri="{0D108BD9-81ED-4DB2-BD59-A6C34878D82A}">
                    <a16:rowId xmlns:a16="http://schemas.microsoft.com/office/drawing/2014/main" val="41514459"/>
                  </a:ext>
                </a:extLst>
              </a:tr>
            </a:tbl>
          </a:graphicData>
        </a:graphic>
      </p:graphicFrame>
      <p:pic>
        <p:nvPicPr>
          <p:cNvPr id="4" name="Picture 3">
            <a:extLst>
              <a:ext uri="{FF2B5EF4-FFF2-40B4-BE49-F238E27FC236}">
                <a16:creationId xmlns:a16="http://schemas.microsoft.com/office/drawing/2014/main" id="{143546AB-6408-486B-A2E9-BDCDFF50C854}"/>
              </a:ext>
            </a:extLst>
          </p:cNvPr>
          <p:cNvPicPr>
            <a:picLocks noChangeAspect="1"/>
          </p:cNvPicPr>
          <p:nvPr/>
        </p:nvPicPr>
        <p:blipFill>
          <a:blip r:embed="rId3"/>
          <a:stretch>
            <a:fillRect/>
          </a:stretch>
        </p:blipFill>
        <p:spPr>
          <a:xfrm>
            <a:off x="7923212" y="1600200"/>
            <a:ext cx="2685176" cy="3181350"/>
          </a:xfrm>
          <a:prstGeom prst="rect">
            <a:avLst/>
          </a:prstGeom>
        </p:spPr>
      </p:pic>
    </p:spTree>
    <p:extLst>
      <p:ext uri="{BB962C8B-B14F-4D97-AF65-F5344CB8AC3E}">
        <p14:creationId xmlns:p14="http://schemas.microsoft.com/office/powerpoint/2010/main" val="34589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501649"/>
            <a:ext cx="9782801" cy="6096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US" b="1" dirty="0">
                <a:solidFill>
                  <a:schemeClr val="tx2"/>
                </a:solidFill>
                <a:latin typeface="Arial" panose="020B0604020202020204" pitchFamily="34" charset="0"/>
                <a:cs typeface="Arial" panose="020B0604020202020204" pitchFamily="34" charset="0"/>
              </a:rPr>
              <a:t>Session Objectives</a:t>
            </a:r>
          </a:p>
        </p:txBody>
      </p:sp>
      <p:sp>
        <p:nvSpPr>
          <p:cNvPr id="14" name="Content Placeholder 13"/>
          <p:cNvSpPr>
            <a:spLocks noGrp="1"/>
          </p:cNvSpPr>
          <p:nvPr>
            <p:ph idx="1"/>
          </p:nvPr>
        </p:nvSpPr>
        <p:spPr>
          <a:xfrm>
            <a:off x="1593436" y="1676400"/>
            <a:ext cx="9782801" cy="4495800"/>
          </a:xfrm>
        </p:spPr>
        <p:txBody>
          <a:bodyPr>
            <a:normAutofit/>
          </a:bodyPr>
          <a:lstStyle/>
          <a:p>
            <a:pPr marL="0" indent="0">
              <a:spcBef>
                <a:spcPts val="1200"/>
              </a:spcBef>
              <a:spcAft>
                <a:spcPts val="1200"/>
              </a:spcAft>
              <a:buNone/>
            </a:pPr>
            <a:r>
              <a:rPr lang="en-US" sz="2400" dirty="0">
                <a:solidFill>
                  <a:schemeClr val="tx2"/>
                </a:solidFill>
                <a:latin typeface="Arial" panose="020B0604020202020204" pitchFamily="34" charset="0"/>
                <a:cs typeface="Arial" panose="020B0604020202020204" pitchFamily="34" charset="0"/>
              </a:rPr>
              <a:t>Upon completion of this training session, you should be able to:</a:t>
            </a:r>
          </a:p>
          <a:p>
            <a:pPr marL="461963" indent="-461963">
              <a:lnSpc>
                <a:spcPct val="100000"/>
              </a:lnSpc>
              <a:spcBef>
                <a:spcPts val="400"/>
              </a:spcBef>
              <a:spcAft>
                <a:spcPts val="400"/>
              </a:spcAft>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Define </a:t>
            </a:r>
            <a:r>
              <a:rPr lang="en-US" sz="2000" b="1" i="1" dirty="0">
                <a:solidFill>
                  <a:schemeClr val="tx2"/>
                </a:solidFill>
                <a:latin typeface="Arial" panose="020B0604020202020204" pitchFamily="34" charset="0"/>
                <a:cs typeface="Arial" panose="020B0604020202020204" pitchFamily="34" charset="0"/>
              </a:rPr>
              <a:t>personal protective equipment (PPE)</a:t>
            </a:r>
            <a:r>
              <a:rPr lang="en-US" sz="2000" dirty="0">
                <a:solidFill>
                  <a:schemeClr val="tx2"/>
                </a:solidFill>
                <a:latin typeface="Arial" panose="020B0604020202020204" pitchFamily="34" charset="0"/>
                <a:cs typeface="Arial" panose="020B0604020202020204" pitchFamily="34" charset="0"/>
              </a:rPr>
              <a:t>.</a:t>
            </a:r>
          </a:p>
          <a:p>
            <a:pPr marL="461963" indent="-461963">
              <a:lnSpc>
                <a:spcPct val="100000"/>
              </a:lnSpc>
              <a:spcBef>
                <a:spcPts val="400"/>
              </a:spcBef>
              <a:spcAft>
                <a:spcPts val="400"/>
              </a:spcAft>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Discuss </a:t>
            </a:r>
            <a:r>
              <a:rPr lang="en-US" sz="2000" b="1" dirty="0">
                <a:solidFill>
                  <a:schemeClr val="tx2"/>
                </a:solidFill>
                <a:latin typeface="Arial" panose="020B0604020202020204" pitchFamily="34" charset="0"/>
                <a:cs typeface="Arial" panose="020B0604020202020204" pitchFamily="34" charset="0"/>
              </a:rPr>
              <a:t>reasons</a:t>
            </a:r>
            <a:r>
              <a:rPr lang="en-US" sz="2000" dirty="0">
                <a:solidFill>
                  <a:schemeClr val="tx2"/>
                </a:solidFill>
                <a:latin typeface="Arial" panose="020B0604020202020204" pitchFamily="34" charset="0"/>
                <a:cs typeface="Arial" panose="020B0604020202020204" pitchFamily="34" charset="0"/>
              </a:rPr>
              <a:t> PPE is </a:t>
            </a:r>
            <a:r>
              <a:rPr lang="en-US" sz="2000" b="1" dirty="0">
                <a:solidFill>
                  <a:schemeClr val="tx2"/>
                </a:solidFill>
                <a:latin typeface="Arial" panose="020B0604020202020204" pitchFamily="34" charset="0"/>
                <a:cs typeface="Arial" panose="020B0604020202020204" pitchFamily="34" charset="0"/>
              </a:rPr>
              <a:t>NOT</a:t>
            </a:r>
            <a:r>
              <a:rPr lang="en-US" sz="2000" dirty="0">
                <a:solidFill>
                  <a:schemeClr val="tx2"/>
                </a:solidFill>
                <a:latin typeface="Arial" panose="020B0604020202020204" pitchFamily="34" charset="0"/>
                <a:cs typeface="Arial" panose="020B0604020202020204" pitchFamily="34" charset="0"/>
              </a:rPr>
              <a:t> used.</a:t>
            </a:r>
          </a:p>
          <a:p>
            <a:pPr marL="461963" indent="-461963">
              <a:lnSpc>
                <a:spcPct val="100000"/>
              </a:lnSpc>
              <a:spcBef>
                <a:spcPts val="400"/>
              </a:spcBef>
              <a:spcAft>
                <a:spcPts val="400"/>
              </a:spcAft>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Identify the </a:t>
            </a:r>
            <a:r>
              <a:rPr lang="en-US" sz="2000" b="1" dirty="0">
                <a:solidFill>
                  <a:schemeClr val="tx2"/>
                </a:solidFill>
                <a:latin typeface="Arial" panose="020B0604020202020204" pitchFamily="34" charset="0"/>
                <a:cs typeface="Arial" panose="020B0604020202020204" pitchFamily="34" charset="0"/>
              </a:rPr>
              <a:t>types</a:t>
            </a:r>
            <a:r>
              <a:rPr lang="en-US" sz="2000" dirty="0">
                <a:solidFill>
                  <a:schemeClr val="tx2"/>
                </a:solidFill>
                <a:latin typeface="Arial" panose="020B0604020202020204" pitchFamily="34" charset="0"/>
                <a:cs typeface="Arial" panose="020B0604020202020204" pitchFamily="34" charset="0"/>
              </a:rPr>
              <a:t> of PPE and their purpose.</a:t>
            </a:r>
          </a:p>
          <a:p>
            <a:pPr marL="461963" indent="-461963">
              <a:lnSpc>
                <a:spcPct val="100000"/>
              </a:lnSpc>
              <a:spcBef>
                <a:spcPts val="400"/>
              </a:spcBef>
              <a:spcAft>
                <a:spcPts val="400"/>
              </a:spcAft>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Discuss three </a:t>
            </a:r>
            <a:r>
              <a:rPr lang="en-US" sz="2000" b="1" dirty="0">
                <a:solidFill>
                  <a:schemeClr val="tx2"/>
                </a:solidFill>
                <a:latin typeface="Arial" panose="020B0604020202020204" pitchFamily="34" charset="0"/>
                <a:cs typeface="Arial" panose="020B0604020202020204" pitchFamily="34" charset="0"/>
              </a:rPr>
              <a:t>key</a:t>
            </a:r>
            <a:r>
              <a:rPr lang="en-US" sz="2000"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factors</a:t>
            </a:r>
            <a:r>
              <a:rPr lang="en-US" sz="2000" dirty="0">
                <a:solidFill>
                  <a:schemeClr val="tx2"/>
                </a:solidFill>
                <a:latin typeface="Arial" panose="020B0604020202020204" pitchFamily="34" charset="0"/>
                <a:cs typeface="Arial" panose="020B0604020202020204" pitchFamily="34" charset="0"/>
              </a:rPr>
              <a:t> to use when </a:t>
            </a:r>
            <a:r>
              <a:rPr lang="en-US" sz="2000" b="1" dirty="0">
                <a:solidFill>
                  <a:schemeClr val="tx2"/>
                </a:solidFill>
                <a:latin typeface="Arial" panose="020B0604020202020204" pitchFamily="34" charset="0"/>
                <a:cs typeface="Arial" panose="020B0604020202020204" pitchFamily="34" charset="0"/>
              </a:rPr>
              <a:t>selecting</a:t>
            </a:r>
            <a:r>
              <a:rPr lang="en-US" sz="2000" dirty="0">
                <a:solidFill>
                  <a:schemeClr val="tx2"/>
                </a:solidFill>
                <a:latin typeface="Arial" panose="020B0604020202020204" pitchFamily="34" charset="0"/>
                <a:cs typeface="Arial" panose="020B0604020202020204" pitchFamily="34" charset="0"/>
              </a:rPr>
              <a:t> PPE.</a:t>
            </a:r>
          </a:p>
          <a:p>
            <a:pPr marL="461963" indent="-461963">
              <a:lnSpc>
                <a:spcPct val="100000"/>
              </a:lnSpc>
              <a:spcBef>
                <a:spcPts val="400"/>
              </a:spcBef>
              <a:spcAft>
                <a:spcPts val="400"/>
              </a:spcAft>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Discuss the </a:t>
            </a:r>
            <a:r>
              <a:rPr lang="en-US" sz="2000" b="1" dirty="0">
                <a:solidFill>
                  <a:schemeClr val="tx2"/>
                </a:solidFill>
                <a:latin typeface="Arial" panose="020B0604020202020204" pitchFamily="34" charset="0"/>
                <a:cs typeface="Arial" panose="020B0604020202020204" pitchFamily="34" charset="0"/>
              </a:rPr>
              <a:t>process</a:t>
            </a:r>
            <a:r>
              <a:rPr lang="en-US" sz="2000" dirty="0">
                <a:solidFill>
                  <a:schemeClr val="tx2"/>
                </a:solidFill>
                <a:latin typeface="Arial" panose="020B0604020202020204" pitchFamily="34" charset="0"/>
                <a:cs typeface="Arial" panose="020B0604020202020204" pitchFamily="34" charset="0"/>
              </a:rPr>
              <a:t> for </a:t>
            </a:r>
            <a:r>
              <a:rPr lang="en-US" sz="2000" b="1" dirty="0">
                <a:solidFill>
                  <a:schemeClr val="tx2"/>
                </a:solidFill>
                <a:latin typeface="Arial" panose="020B0604020202020204" pitchFamily="34" charset="0"/>
                <a:cs typeface="Arial" panose="020B0604020202020204" pitchFamily="34" charset="0"/>
              </a:rPr>
              <a:t>selecting</a:t>
            </a:r>
            <a:r>
              <a:rPr lang="en-US" sz="2000" dirty="0">
                <a:solidFill>
                  <a:schemeClr val="tx2"/>
                </a:solidFill>
                <a:latin typeface="Arial" panose="020B0604020202020204" pitchFamily="34" charset="0"/>
                <a:cs typeface="Arial" panose="020B0604020202020204" pitchFamily="34" charset="0"/>
              </a:rPr>
              <a:t> PPE.</a:t>
            </a:r>
          </a:p>
          <a:p>
            <a:pPr marL="461963" indent="-461963">
              <a:lnSpc>
                <a:spcPct val="100000"/>
              </a:lnSpc>
              <a:spcBef>
                <a:spcPts val="400"/>
              </a:spcBef>
              <a:spcAft>
                <a:spcPts val="400"/>
              </a:spcAft>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Discuss </a:t>
            </a:r>
            <a:r>
              <a:rPr lang="en-US" sz="2000" b="1" dirty="0">
                <a:solidFill>
                  <a:schemeClr val="tx2"/>
                </a:solidFill>
                <a:latin typeface="Arial" panose="020B0604020202020204" pitchFamily="34" charset="0"/>
                <a:cs typeface="Arial" panose="020B0604020202020204" pitchFamily="34" charset="0"/>
              </a:rPr>
              <a:t>key points </a:t>
            </a:r>
            <a:r>
              <a:rPr lang="en-US" sz="2000" dirty="0">
                <a:solidFill>
                  <a:schemeClr val="tx2"/>
                </a:solidFill>
                <a:latin typeface="Arial" panose="020B0604020202020204" pitchFamily="34" charset="0"/>
                <a:cs typeface="Arial" panose="020B0604020202020204" pitchFamily="34" charset="0"/>
              </a:rPr>
              <a:t>about PPE.</a:t>
            </a:r>
          </a:p>
          <a:p>
            <a:pPr marL="461963" indent="-461963">
              <a:lnSpc>
                <a:spcPct val="100000"/>
              </a:lnSpc>
              <a:spcBef>
                <a:spcPts val="400"/>
              </a:spcBef>
              <a:spcAft>
                <a:spcPts val="400"/>
              </a:spcAft>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Review the </a:t>
            </a:r>
            <a:r>
              <a:rPr lang="en-US" sz="2000" b="1" dirty="0">
                <a:solidFill>
                  <a:schemeClr val="tx2"/>
                </a:solidFill>
                <a:latin typeface="Arial" panose="020B0604020202020204" pitchFamily="34" charset="0"/>
                <a:cs typeface="Arial" panose="020B0604020202020204" pitchFamily="34" charset="0"/>
              </a:rPr>
              <a:t>correct</a:t>
            </a:r>
            <a:r>
              <a:rPr lang="en-US" sz="2000"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sequence</a:t>
            </a:r>
            <a:r>
              <a:rPr lang="en-US" sz="2000" dirty="0">
                <a:solidFill>
                  <a:schemeClr val="tx2"/>
                </a:solidFill>
                <a:latin typeface="Arial" panose="020B0604020202020204" pitchFamily="34" charset="0"/>
                <a:cs typeface="Arial" panose="020B0604020202020204" pitchFamily="34" charset="0"/>
              </a:rPr>
              <a:t> of putting on and removing PPE.</a:t>
            </a:r>
          </a:p>
          <a:p>
            <a:pPr marL="461963" indent="-461963">
              <a:lnSpc>
                <a:spcPct val="100000"/>
              </a:lnSpc>
              <a:spcBef>
                <a:spcPts val="400"/>
              </a:spcBef>
              <a:spcAft>
                <a:spcPts val="400"/>
              </a:spcAft>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Review and discuss </a:t>
            </a:r>
            <a:r>
              <a:rPr lang="en-US" sz="2000" b="1" dirty="0">
                <a:solidFill>
                  <a:schemeClr val="tx2"/>
                </a:solidFill>
                <a:latin typeface="Arial" panose="020B0604020202020204" pitchFamily="34" charset="0"/>
                <a:cs typeface="Arial" panose="020B0604020202020204" pitchFamily="34" charset="0"/>
              </a:rPr>
              <a:t>scenarios</a:t>
            </a:r>
            <a:r>
              <a:rPr lang="en-US" sz="2000" dirty="0">
                <a:solidFill>
                  <a:schemeClr val="tx2"/>
                </a:solidFill>
                <a:latin typeface="Arial" panose="020B0604020202020204" pitchFamily="34" charset="0"/>
                <a:cs typeface="Arial" panose="020B0604020202020204" pitchFamily="34" charset="0"/>
              </a:rPr>
              <a:t> concerning the </a:t>
            </a:r>
            <a:r>
              <a:rPr lang="en-US" sz="2000" b="1" dirty="0">
                <a:solidFill>
                  <a:schemeClr val="tx2"/>
                </a:solidFill>
                <a:latin typeface="Arial" panose="020B0604020202020204" pitchFamily="34" charset="0"/>
                <a:cs typeface="Arial" panose="020B0604020202020204" pitchFamily="34" charset="0"/>
              </a:rPr>
              <a:t>selection</a:t>
            </a:r>
            <a:r>
              <a:rPr lang="en-US" sz="2000" dirty="0">
                <a:solidFill>
                  <a:schemeClr val="tx2"/>
                </a:solidFill>
                <a:latin typeface="Arial" panose="020B0604020202020204" pitchFamily="34" charset="0"/>
                <a:cs typeface="Arial" panose="020B0604020202020204" pitchFamily="34" charset="0"/>
              </a:rPr>
              <a:t> of PPE.</a:t>
            </a:r>
          </a:p>
          <a:p>
            <a:pPr marL="687388" indent="-461963">
              <a:lnSpc>
                <a:spcPct val="100000"/>
              </a:lnSpc>
              <a:spcBef>
                <a:spcPts val="400"/>
              </a:spcBef>
              <a:spcAft>
                <a:spcPts val="400"/>
              </a:spcAft>
              <a:buFont typeface="Wingdings" panose="05000000000000000000" pitchFamily="2" charset="2"/>
              <a:buChar char="q"/>
            </a:pPr>
            <a:endParaRPr lang="en-US" sz="2000"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a:t>
            </a:fld>
            <a:endParaRPr lang="en-US"/>
          </a:p>
        </p:txBody>
      </p: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How to Safely Use PPE</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20</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593436" y="1524000"/>
            <a:ext cx="9762541" cy="4648200"/>
          </a:xfrm>
        </p:spPr>
        <p:txBody>
          <a:bodyPr>
            <a:normAutofit/>
          </a:bodyPr>
          <a:lstStyle/>
          <a:p>
            <a:pPr marL="461963" indent="-461963" algn="just">
              <a:lnSpc>
                <a:spcPct val="150000"/>
              </a:lnSpc>
              <a:spcBef>
                <a:spcPts val="600"/>
              </a:spcBef>
              <a:spcAft>
                <a:spcPts val="6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Keep gloved hands </a:t>
            </a:r>
            <a:r>
              <a:rPr lang="en-US" sz="2400" b="1" dirty="0">
                <a:solidFill>
                  <a:schemeClr val="tx2"/>
                </a:solidFill>
                <a:latin typeface="Arial" panose="020B0604020202020204" pitchFamily="34" charset="0"/>
                <a:cs typeface="Arial" panose="020B0604020202020204" pitchFamily="34" charset="0"/>
              </a:rPr>
              <a:t>away</a:t>
            </a:r>
            <a:r>
              <a:rPr lang="en-US" sz="2400" dirty="0">
                <a:solidFill>
                  <a:schemeClr val="tx2"/>
                </a:solidFill>
                <a:latin typeface="Arial" panose="020B0604020202020204" pitchFamily="34" charset="0"/>
                <a:cs typeface="Arial" panose="020B0604020202020204" pitchFamily="34" charset="0"/>
              </a:rPr>
              <a:t> from face.</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Avoid</a:t>
            </a:r>
            <a:r>
              <a:rPr lang="en-US" sz="2400" dirty="0">
                <a:solidFill>
                  <a:schemeClr val="tx2"/>
                </a:solidFill>
                <a:latin typeface="Arial" panose="020B0604020202020204" pitchFamily="34" charset="0"/>
                <a:cs typeface="Arial" panose="020B0604020202020204" pitchFamily="34" charset="0"/>
              </a:rPr>
              <a:t> touching or adjusting other PPE.</a:t>
            </a:r>
          </a:p>
          <a:p>
            <a:pPr marL="461963" indent="-461963" algn="just">
              <a:lnSpc>
                <a:spcPct val="10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Remove</a:t>
            </a:r>
            <a:r>
              <a:rPr lang="en-US" sz="2400" dirty="0">
                <a:solidFill>
                  <a:schemeClr val="tx2"/>
                </a:solidFill>
                <a:latin typeface="Arial" panose="020B0604020202020204" pitchFamily="34" charset="0"/>
                <a:cs typeface="Arial" panose="020B0604020202020204" pitchFamily="34" charset="0"/>
              </a:rPr>
              <a:t> gloves if they become torn; perform hand hygiene before putting on new gloves.</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Limit</a:t>
            </a:r>
            <a:r>
              <a:rPr lang="en-US" sz="2400" dirty="0">
                <a:solidFill>
                  <a:schemeClr val="tx2"/>
                </a:solidFill>
                <a:latin typeface="Arial" panose="020B0604020202020204" pitchFamily="34" charset="0"/>
                <a:cs typeface="Arial" panose="020B0604020202020204" pitchFamily="34" charset="0"/>
              </a:rPr>
              <a:t> surfaces and items touched.</a:t>
            </a: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35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“Contaminated” and “Clean” Areas of PPE</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21</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593436" y="1524000"/>
            <a:ext cx="9762541" cy="4648200"/>
          </a:xfrm>
        </p:spPr>
        <p:txBody>
          <a:bodyPr>
            <a:normAutofit/>
          </a:bodyPr>
          <a:lstStyle/>
          <a:p>
            <a:pPr marL="0" indent="0" algn="just">
              <a:lnSpc>
                <a:spcPct val="100000"/>
              </a:lnSpc>
              <a:spcBef>
                <a:spcPts val="600"/>
              </a:spcBef>
              <a:spcAft>
                <a:spcPts val="600"/>
              </a:spcAft>
              <a:buSzPct val="92000"/>
              <a:buNone/>
            </a:pPr>
            <a:r>
              <a:rPr lang="en-US" sz="2400" dirty="0">
                <a:solidFill>
                  <a:schemeClr val="tx2"/>
                </a:solidFill>
                <a:latin typeface="Arial" panose="020B0604020202020204" pitchFamily="34" charset="0"/>
                <a:cs typeface="Arial" panose="020B0604020202020204" pitchFamily="34" charset="0"/>
              </a:rPr>
              <a:t>To </a:t>
            </a:r>
            <a:r>
              <a:rPr lang="en-US" sz="2400" b="1" dirty="0">
                <a:solidFill>
                  <a:schemeClr val="tx2"/>
                </a:solidFill>
                <a:latin typeface="Arial" panose="020B0604020202020204" pitchFamily="34" charset="0"/>
                <a:cs typeface="Arial" panose="020B0604020202020204" pitchFamily="34" charset="0"/>
              </a:rPr>
              <a:t>remove</a:t>
            </a:r>
            <a:r>
              <a:rPr lang="en-US" sz="2400" dirty="0">
                <a:solidFill>
                  <a:schemeClr val="tx2"/>
                </a:solidFill>
                <a:latin typeface="Arial" panose="020B0604020202020204" pitchFamily="34" charset="0"/>
                <a:cs typeface="Arial" panose="020B0604020202020204" pitchFamily="34" charset="0"/>
              </a:rPr>
              <a:t> PPE </a:t>
            </a:r>
            <a:r>
              <a:rPr lang="en-US" sz="2400" b="1" dirty="0">
                <a:solidFill>
                  <a:schemeClr val="tx2"/>
                </a:solidFill>
                <a:latin typeface="Arial" panose="020B0604020202020204" pitchFamily="34" charset="0"/>
                <a:cs typeface="Arial" panose="020B0604020202020204" pitchFamily="34" charset="0"/>
              </a:rPr>
              <a:t>safely</a:t>
            </a:r>
            <a:r>
              <a:rPr lang="en-US" sz="2400" dirty="0">
                <a:solidFill>
                  <a:schemeClr val="tx2"/>
                </a:solidFill>
                <a:latin typeface="Arial" panose="020B0604020202020204" pitchFamily="34" charset="0"/>
                <a:cs typeface="Arial" panose="020B0604020202020204" pitchFamily="34" charset="0"/>
              </a:rPr>
              <a:t>, you must </a:t>
            </a:r>
            <a:r>
              <a:rPr lang="en-US" sz="2400" b="1" dirty="0">
                <a:solidFill>
                  <a:schemeClr val="tx2"/>
                </a:solidFill>
                <a:latin typeface="Arial" panose="020B0604020202020204" pitchFamily="34" charset="0"/>
                <a:cs typeface="Arial" panose="020B0604020202020204" pitchFamily="34" charset="0"/>
              </a:rPr>
              <a:t>first</a:t>
            </a:r>
            <a:r>
              <a:rPr lang="en-US" sz="2400" dirty="0">
                <a:solidFill>
                  <a:schemeClr val="tx2"/>
                </a:solidFill>
                <a:latin typeface="Arial" panose="020B0604020202020204" pitchFamily="34" charset="0"/>
                <a:cs typeface="Arial" panose="020B0604020202020204" pitchFamily="34" charset="0"/>
              </a:rPr>
              <a:t> be able to </a:t>
            </a:r>
            <a:r>
              <a:rPr lang="en-US" sz="2400" b="1" dirty="0">
                <a:solidFill>
                  <a:schemeClr val="tx2"/>
                </a:solidFill>
                <a:latin typeface="Arial" panose="020B0604020202020204" pitchFamily="34" charset="0"/>
                <a:cs typeface="Arial" panose="020B0604020202020204" pitchFamily="34" charset="0"/>
              </a:rPr>
              <a:t>identify</a:t>
            </a:r>
            <a:r>
              <a:rPr lang="en-US" sz="2400" dirty="0">
                <a:solidFill>
                  <a:schemeClr val="tx2"/>
                </a:solidFill>
                <a:latin typeface="Arial" panose="020B0604020202020204" pitchFamily="34" charset="0"/>
                <a:cs typeface="Arial" panose="020B0604020202020204" pitchFamily="34" charset="0"/>
              </a:rPr>
              <a:t> what sites </a:t>
            </a:r>
            <a:r>
              <a:rPr lang="en-US" sz="2400" b="1" dirty="0">
                <a:solidFill>
                  <a:schemeClr val="tx2"/>
                </a:solidFill>
                <a:latin typeface="Arial" panose="020B0604020202020204" pitchFamily="34" charset="0"/>
                <a:cs typeface="Arial" panose="020B0604020202020204" pitchFamily="34" charset="0"/>
              </a:rPr>
              <a:t>are</a:t>
            </a:r>
            <a:r>
              <a:rPr lang="en-US" sz="2400" dirty="0">
                <a:solidFill>
                  <a:schemeClr val="tx2"/>
                </a:solidFill>
                <a:latin typeface="Arial" panose="020B0604020202020204" pitchFamily="34" charset="0"/>
                <a:cs typeface="Arial" panose="020B0604020202020204" pitchFamily="34" charset="0"/>
              </a:rPr>
              <a:t> considered “</a:t>
            </a:r>
            <a:r>
              <a:rPr lang="en-US" sz="2400" b="1" dirty="0">
                <a:solidFill>
                  <a:schemeClr val="tx2"/>
                </a:solidFill>
                <a:latin typeface="Arial" panose="020B0604020202020204" pitchFamily="34" charset="0"/>
                <a:cs typeface="Arial" panose="020B0604020202020204" pitchFamily="34" charset="0"/>
              </a:rPr>
              <a:t>clean</a:t>
            </a:r>
            <a:r>
              <a:rPr lang="en-US" sz="2400" dirty="0">
                <a:solidFill>
                  <a:schemeClr val="tx2"/>
                </a:solidFill>
                <a:latin typeface="Arial" panose="020B0604020202020204" pitchFamily="34" charset="0"/>
                <a:cs typeface="Arial" panose="020B0604020202020204" pitchFamily="34" charset="0"/>
              </a:rPr>
              <a:t>” and what are “</a:t>
            </a:r>
            <a:r>
              <a:rPr lang="en-US" sz="2400" b="1" dirty="0">
                <a:solidFill>
                  <a:schemeClr val="tx2"/>
                </a:solidFill>
                <a:latin typeface="Arial" panose="020B0604020202020204" pitchFamily="34" charset="0"/>
                <a:cs typeface="Arial" panose="020B0604020202020204" pitchFamily="34" charset="0"/>
              </a:rPr>
              <a:t>contaminated</a:t>
            </a:r>
            <a:r>
              <a:rPr lang="en-US" sz="2400" dirty="0">
                <a:solidFill>
                  <a:schemeClr val="tx2"/>
                </a:solidFill>
                <a:latin typeface="Arial" panose="020B0604020202020204" pitchFamily="34" charset="0"/>
                <a:cs typeface="Arial" panose="020B0604020202020204" pitchFamily="34" charset="0"/>
              </a:rPr>
              <a:t>.”  </a:t>
            </a:r>
            <a:endParaRPr lang="en-US" sz="2400" b="1" dirty="0">
              <a:solidFill>
                <a:schemeClr val="tx2"/>
              </a:solidFill>
              <a:latin typeface="Arial" panose="020B0604020202020204" pitchFamily="34" charset="0"/>
              <a:cs typeface="Arial" panose="020B0604020202020204" pitchFamily="34" charset="0"/>
            </a:endParaRP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Contaminated</a:t>
            </a:r>
            <a:r>
              <a:rPr lang="en-US" sz="2400" dirty="0">
                <a:solidFill>
                  <a:schemeClr val="tx2"/>
                </a:solidFill>
                <a:latin typeface="Arial" panose="020B0604020202020204" pitchFamily="34" charset="0"/>
                <a:cs typeface="Arial" panose="020B0604020202020204" pitchFamily="34" charset="0"/>
              </a:rPr>
              <a:t> – outside front:</a:t>
            </a:r>
          </a:p>
          <a:p>
            <a:pPr marL="914400" lvl="1" indent="-452438" algn="just">
              <a:lnSpc>
                <a:spcPct val="100000"/>
              </a:lnSpc>
              <a:spcAft>
                <a:spcPts val="600"/>
              </a:spcAft>
              <a:buSzPct val="92000"/>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Areas of PPE that </a:t>
            </a:r>
            <a:r>
              <a:rPr lang="en-US" sz="2000" b="1" dirty="0">
                <a:solidFill>
                  <a:schemeClr val="tx2"/>
                </a:solidFill>
                <a:latin typeface="Arial" panose="020B0604020202020204" pitchFamily="34" charset="0"/>
                <a:cs typeface="Arial" panose="020B0604020202020204" pitchFamily="34" charset="0"/>
              </a:rPr>
              <a:t>have</a:t>
            </a:r>
            <a:r>
              <a:rPr lang="en-US" sz="2000" dirty="0">
                <a:solidFill>
                  <a:schemeClr val="tx2"/>
                </a:solidFill>
                <a:latin typeface="Arial" panose="020B0604020202020204" pitchFamily="34" charset="0"/>
                <a:cs typeface="Arial" panose="020B0604020202020204" pitchFamily="34" charset="0"/>
              </a:rPr>
              <a:t> </a:t>
            </a:r>
            <a:r>
              <a:rPr lang="en-US" sz="2000" u="sng" dirty="0">
                <a:solidFill>
                  <a:schemeClr val="tx2"/>
                </a:solidFill>
                <a:latin typeface="Arial" panose="020B0604020202020204" pitchFamily="34" charset="0"/>
                <a:cs typeface="Arial" panose="020B0604020202020204" pitchFamily="34" charset="0"/>
              </a:rPr>
              <a:t>or</a:t>
            </a:r>
            <a:r>
              <a:rPr lang="en-US" sz="2000"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are</a:t>
            </a:r>
            <a:r>
              <a:rPr lang="en-US" sz="2000"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likely</a:t>
            </a:r>
            <a:r>
              <a:rPr lang="en-US" sz="2000" dirty="0">
                <a:solidFill>
                  <a:schemeClr val="tx2"/>
                </a:solidFill>
                <a:latin typeface="Arial" panose="020B0604020202020204" pitchFamily="34" charset="0"/>
                <a:cs typeface="Arial" panose="020B0604020202020204" pitchFamily="34" charset="0"/>
              </a:rPr>
              <a:t> to have been in contact with body sites, materials, or environmental surfaces where the infectious organism may reside.</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Clean</a:t>
            </a:r>
            <a:r>
              <a:rPr lang="en-US" sz="2400" dirty="0">
                <a:solidFill>
                  <a:schemeClr val="tx2"/>
                </a:solidFill>
                <a:latin typeface="Arial" panose="020B0604020202020204" pitchFamily="34" charset="0"/>
                <a:cs typeface="Arial" panose="020B0604020202020204" pitchFamily="34" charset="0"/>
              </a:rPr>
              <a:t> – inside, outside back, ties on head and back:</a:t>
            </a:r>
          </a:p>
          <a:p>
            <a:pPr marL="914400" lvl="1" indent="-420688" algn="just">
              <a:lnSpc>
                <a:spcPct val="100000"/>
              </a:lnSpc>
              <a:spcAft>
                <a:spcPts val="600"/>
              </a:spcAft>
              <a:buSzPct val="92000"/>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Areas of PPE that are </a:t>
            </a:r>
            <a:r>
              <a:rPr lang="en-US" sz="2000" b="1" dirty="0">
                <a:solidFill>
                  <a:schemeClr val="tx2"/>
                </a:solidFill>
                <a:latin typeface="Arial" panose="020B0604020202020204" pitchFamily="34" charset="0"/>
                <a:cs typeface="Arial" panose="020B0604020202020204" pitchFamily="34" charset="0"/>
              </a:rPr>
              <a:t>not</a:t>
            </a:r>
            <a:r>
              <a:rPr lang="en-US" sz="2000" dirty="0">
                <a:solidFill>
                  <a:schemeClr val="tx2"/>
                </a:solidFill>
                <a:latin typeface="Arial" panose="020B0604020202020204" pitchFamily="34" charset="0"/>
                <a:cs typeface="Arial" panose="020B0604020202020204" pitchFamily="34" charset="0"/>
              </a:rPr>
              <a:t> likely to have been in contact with the infectious organism.</a:t>
            </a:r>
            <a:endParaRPr lang="en-US" sz="20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74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4572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Sequence for Removing PPE</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22</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593436" y="1524000"/>
            <a:ext cx="9762541" cy="4648200"/>
          </a:xfrm>
        </p:spPr>
        <p:txBody>
          <a:bodyPr>
            <a:normAutofit/>
          </a:bodyPr>
          <a:lstStyle/>
          <a:p>
            <a:pPr marL="0" indent="0" algn="just">
              <a:lnSpc>
                <a:spcPct val="110000"/>
              </a:lnSpc>
              <a:spcBef>
                <a:spcPts val="600"/>
              </a:spcBef>
              <a:spcAft>
                <a:spcPts val="600"/>
              </a:spcAft>
              <a:buSzPct val="92000"/>
              <a:buNone/>
            </a:pPr>
            <a:r>
              <a:rPr lang="en-US" sz="2400" b="1" dirty="0">
                <a:solidFill>
                  <a:schemeClr val="tx2"/>
                </a:solidFill>
                <a:latin typeface="Arial" panose="020B0604020202020204" pitchFamily="34" charset="0"/>
                <a:cs typeface="Arial" panose="020B0604020202020204" pitchFamily="34" charset="0"/>
              </a:rPr>
              <a:t>The sequence for removing PPE is intended to limit opportunities for self-contamination.  Remove PPE in the following sequence:</a:t>
            </a:r>
            <a:endParaRPr lang="en-US" sz="2400" dirty="0">
              <a:solidFill>
                <a:schemeClr val="tx2"/>
              </a:solidFill>
              <a:latin typeface="Arial" panose="020B0604020202020204" pitchFamily="34" charset="0"/>
              <a:cs typeface="Arial" panose="020B0604020202020204" pitchFamily="34" charset="0"/>
            </a:endParaRPr>
          </a:p>
          <a:p>
            <a:pPr marL="461963" indent="-461963" algn="just">
              <a:lnSpc>
                <a:spcPct val="150000"/>
              </a:lnSpc>
              <a:spcBef>
                <a:spcPts val="600"/>
              </a:spcBef>
              <a:spcAft>
                <a:spcPts val="6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Gloves.</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Face Shield or Goggles.</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Gown.</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Mask or Respirator.</a:t>
            </a: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42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4572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Where to Remove PPE</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23</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593436" y="1524000"/>
            <a:ext cx="9762541" cy="4648200"/>
          </a:xfrm>
        </p:spPr>
        <p:txBody>
          <a:bodyPr>
            <a:normAutofit/>
          </a:bodyPr>
          <a:lstStyle/>
          <a:p>
            <a:pPr marL="461963" indent="-461963" algn="just">
              <a:lnSpc>
                <a:spcPct val="150000"/>
              </a:lnSpc>
              <a:spcBef>
                <a:spcPts val="600"/>
              </a:spcBef>
              <a:spcAft>
                <a:spcPts val="6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At doorway, before leaving the resident room or in the anteroom.</a:t>
            </a:r>
            <a:endParaRPr lang="en-US" sz="2400" b="1" dirty="0">
              <a:solidFill>
                <a:srgbClr val="FF0000"/>
              </a:solidFill>
              <a:latin typeface="Arial" panose="020B0604020202020204" pitchFamily="34" charset="0"/>
              <a:cs typeface="Arial" panose="020B0604020202020204" pitchFamily="34" charset="0"/>
            </a:endParaRPr>
          </a:p>
          <a:p>
            <a:pPr marL="461963" indent="-461963" algn="just">
              <a:lnSpc>
                <a:spcPct val="150000"/>
              </a:lnSpc>
              <a:spcBef>
                <a:spcPts val="600"/>
              </a:spcBef>
              <a:spcAft>
                <a:spcPts val="6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Remove respirator </a:t>
            </a:r>
            <a:r>
              <a:rPr lang="en-US" sz="2400" b="1" dirty="0">
                <a:solidFill>
                  <a:schemeClr val="tx2"/>
                </a:solidFill>
                <a:latin typeface="Arial" panose="020B0604020202020204" pitchFamily="34" charset="0"/>
                <a:cs typeface="Arial" panose="020B0604020202020204" pitchFamily="34" charset="0"/>
              </a:rPr>
              <a:t>outside</a:t>
            </a:r>
            <a:r>
              <a:rPr lang="en-US" sz="2400" dirty="0">
                <a:solidFill>
                  <a:schemeClr val="tx2"/>
                </a:solidFill>
                <a:latin typeface="Arial" panose="020B0604020202020204" pitchFamily="34" charset="0"/>
                <a:cs typeface="Arial" panose="020B0604020202020204" pitchFamily="34" charset="0"/>
              </a:rPr>
              <a:t> room, </a:t>
            </a:r>
            <a:r>
              <a:rPr lang="en-US" sz="2400" u="sng" dirty="0">
                <a:solidFill>
                  <a:schemeClr val="tx2"/>
                </a:solidFill>
                <a:latin typeface="Arial" panose="020B0604020202020204" pitchFamily="34" charset="0"/>
                <a:cs typeface="Arial" panose="020B0604020202020204" pitchFamily="34" charset="0"/>
              </a:rPr>
              <a:t>after</a:t>
            </a:r>
            <a:r>
              <a:rPr lang="en-US" sz="2400" dirty="0">
                <a:solidFill>
                  <a:schemeClr val="tx2"/>
                </a:solidFill>
                <a:latin typeface="Arial" panose="020B0604020202020204" pitchFamily="34" charset="0"/>
                <a:cs typeface="Arial" panose="020B0604020202020204" pitchFamily="34" charset="0"/>
              </a:rPr>
              <a:t> door has been closed.</a:t>
            </a:r>
          </a:p>
          <a:p>
            <a:pPr marL="461963" indent="-461963" algn="just">
              <a:lnSpc>
                <a:spcPct val="100000"/>
              </a:lnSpc>
              <a:spcBef>
                <a:spcPts val="600"/>
              </a:spcBef>
              <a:spcAft>
                <a:spcPts val="6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Be sure that hand hygiene facilities and trash receptacles are available at the point needed, e.g., sink or alcohol-based hand rub.</a:t>
            </a:r>
            <a:endParaRPr lang="en-US" sz="2000" b="1" dirty="0">
              <a:solidFill>
                <a:schemeClr val="tx2"/>
              </a:solidFill>
              <a:latin typeface="Arial" panose="020B0604020202020204" pitchFamily="34" charset="0"/>
              <a:cs typeface="Arial" panose="020B0604020202020204" pitchFamily="34" charset="0"/>
            </a:endParaRPr>
          </a:p>
          <a:p>
            <a:pPr marL="0" indent="0" algn="just">
              <a:spcBef>
                <a:spcPts val="1200"/>
              </a:spcBef>
              <a:spcAft>
                <a:spcPts val="1200"/>
              </a:spcAft>
              <a:buSzPct val="92000"/>
              <a:buNone/>
            </a:pP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7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Removing the 1</a:t>
            </a:r>
            <a:r>
              <a:rPr lang="en-US" sz="2800" b="1" baseline="30000" dirty="0">
                <a:solidFill>
                  <a:schemeClr val="tx2"/>
                </a:solidFill>
                <a:latin typeface="Arial" panose="020B0604020202020204" pitchFamily="34" charset="0"/>
                <a:cs typeface="Arial" panose="020B0604020202020204" pitchFamily="34" charset="0"/>
              </a:rPr>
              <a:t>st</a:t>
            </a:r>
            <a:r>
              <a:rPr lang="en-US" sz="2800" b="1" dirty="0">
                <a:solidFill>
                  <a:schemeClr val="tx2"/>
                </a:solidFill>
                <a:latin typeface="Arial" panose="020B0604020202020204" pitchFamily="34" charset="0"/>
                <a:cs typeface="Arial" panose="020B0604020202020204" pitchFamily="34" charset="0"/>
              </a:rPr>
              <a:t> Glove</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24</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370012" y="1524000"/>
            <a:ext cx="9762541" cy="4648200"/>
          </a:xfrm>
        </p:spPr>
        <p:txBody>
          <a:bodyPr>
            <a:normAutofit/>
          </a:bodyPr>
          <a:lstStyle/>
          <a:p>
            <a:pPr marL="461963" indent="-461963" algn="just">
              <a:lnSpc>
                <a:spcPct val="150000"/>
              </a:lnSpc>
              <a:spcBef>
                <a:spcPts val="600"/>
              </a:spcBef>
              <a:spcAft>
                <a:spcPts val="12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Grasp </a:t>
            </a:r>
            <a:r>
              <a:rPr lang="en-US" sz="2400" b="1" dirty="0">
                <a:solidFill>
                  <a:schemeClr val="tx2"/>
                </a:solidFill>
                <a:latin typeface="Arial" panose="020B0604020202020204" pitchFamily="34" charset="0"/>
                <a:cs typeface="Arial" panose="020B0604020202020204" pitchFamily="34" charset="0"/>
              </a:rPr>
              <a:t>OUTSIDE</a:t>
            </a:r>
            <a:r>
              <a:rPr lang="en-US" sz="2400" dirty="0">
                <a:solidFill>
                  <a:schemeClr val="tx2"/>
                </a:solidFill>
                <a:latin typeface="Arial" panose="020B0604020202020204" pitchFamily="34" charset="0"/>
                <a:cs typeface="Arial" panose="020B0604020202020204" pitchFamily="34" charset="0"/>
              </a:rPr>
              <a:t> edge </a:t>
            </a:r>
            <a:r>
              <a:rPr lang="en-US" sz="2400" u="sng" dirty="0">
                <a:solidFill>
                  <a:schemeClr val="tx2"/>
                </a:solidFill>
                <a:latin typeface="Arial" panose="020B0604020202020204" pitchFamily="34" charset="0"/>
                <a:cs typeface="Arial" panose="020B0604020202020204" pitchFamily="34" charset="0"/>
              </a:rPr>
              <a:t>near</a:t>
            </a:r>
            <a:r>
              <a:rPr lang="en-US" sz="2400" dirty="0">
                <a:solidFill>
                  <a:schemeClr val="tx2"/>
                </a:solidFill>
                <a:latin typeface="Arial" panose="020B0604020202020204" pitchFamily="34" charset="0"/>
                <a:cs typeface="Arial" panose="020B0604020202020204" pitchFamily="34" charset="0"/>
              </a:rPr>
              <a:t> the </a:t>
            </a:r>
            <a:r>
              <a:rPr lang="en-US" sz="2400" u="sng" dirty="0">
                <a:solidFill>
                  <a:schemeClr val="tx2"/>
                </a:solidFill>
                <a:latin typeface="Arial" panose="020B0604020202020204" pitchFamily="34" charset="0"/>
                <a:cs typeface="Arial" panose="020B0604020202020204" pitchFamily="34" charset="0"/>
              </a:rPr>
              <a:t>wrist</a:t>
            </a:r>
            <a:r>
              <a:rPr lang="en-US" sz="2400" dirty="0">
                <a:solidFill>
                  <a:schemeClr val="tx2"/>
                </a:solidFill>
                <a:latin typeface="Arial" panose="020B0604020202020204" pitchFamily="34" charset="0"/>
                <a:cs typeface="Arial" panose="020B0604020202020204" pitchFamily="34" charset="0"/>
              </a:rPr>
              <a:t>.</a:t>
            </a:r>
          </a:p>
          <a:p>
            <a:pPr marL="461963" indent="-461963" algn="just">
              <a:lnSpc>
                <a:spcPct val="100000"/>
              </a:lnSpc>
              <a:spcBef>
                <a:spcPts val="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Peel </a:t>
            </a:r>
            <a:r>
              <a:rPr lang="en-US" sz="2400" b="1" dirty="0">
                <a:solidFill>
                  <a:schemeClr val="tx2"/>
                </a:solidFill>
                <a:latin typeface="Arial" panose="020B0604020202020204" pitchFamily="34" charset="0"/>
                <a:cs typeface="Arial" panose="020B0604020202020204" pitchFamily="34" charset="0"/>
              </a:rPr>
              <a:t>AWAY</a:t>
            </a:r>
            <a:r>
              <a:rPr lang="en-US" sz="2400" dirty="0">
                <a:solidFill>
                  <a:schemeClr val="tx2"/>
                </a:solidFill>
                <a:latin typeface="Arial" panose="020B0604020202020204" pitchFamily="34" charset="0"/>
                <a:cs typeface="Arial" panose="020B0604020202020204" pitchFamily="34" charset="0"/>
              </a:rPr>
              <a:t> from hand, turning glove</a:t>
            </a:r>
          </a:p>
          <a:p>
            <a:pPr marL="461963" indent="-461963" algn="just">
              <a:lnSpc>
                <a:spcPct val="100000"/>
              </a:lnSpc>
              <a:spcBef>
                <a:spcPts val="0"/>
              </a:spcBef>
              <a:buSzPct val="92000"/>
              <a:buNone/>
            </a:pPr>
            <a:r>
              <a:rPr lang="en-US" sz="2400" dirty="0">
                <a:solidFill>
                  <a:schemeClr val="tx2"/>
                </a:solidFill>
                <a:latin typeface="Arial" panose="020B0604020202020204" pitchFamily="34" charset="0"/>
                <a:cs typeface="Arial" panose="020B0604020202020204" pitchFamily="34" charset="0"/>
              </a:rPr>
              <a:t>	inside-out.</a:t>
            </a:r>
          </a:p>
          <a:p>
            <a:pPr marL="461963" indent="-461963" algn="just">
              <a:lnSpc>
                <a:spcPct val="1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Hold in </a:t>
            </a:r>
            <a:r>
              <a:rPr lang="en-US" sz="2400" b="1" dirty="0">
                <a:solidFill>
                  <a:schemeClr val="tx2"/>
                </a:solidFill>
                <a:latin typeface="Arial" panose="020B0604020202020204" pitchFamily="34" charset="0"/>
                <a:cs typeface="Arial" panose="020B0604020202020204" pitchFamily="34" charset="0"/>
              </a:rPr>
              <a:t>opposite</a:t>
            </a:r>
            <a:r>
              <a:rPr lang="en-US" sz="2400" dirty="0">
                <a:solidFill>
                  <a:schemeClr val="tx2"/>
                </a:solidFill>
                <a:latin typeface="Arial" panose="020B0604020202020204" pitchFamily="34" charset="0"/>
                <a:cs typeface="Arial" panose="020B0604020202020204" pitchFamily="34" charset="0"/>
              </a:rPr>
              <a:t> gloved hand.</a:t>
            </a:r>
          </a:p>
          <a:p>
            <a:pPr marL="461963" indent="-461963" algn="just">
              <a:lnSpc>
                <a:spcPct val="150000"/>
              </a:lnSpc>
              <a:spcBef>
                <a:spcPts val="600"/>
              </a:spcBef>
              <a:spcAft>
                <a:spcPts val="600"/>
              </a:spcAft>
              <a:buSzPct val="92000"/>
              <a:buFont typeface="Wingdings" panose="05000000000000000000" pitchFamily="2" charset="2"/>
              <a:buChar char="q"/>
            </a:pPr>
            <a:endParaRPr lang="en-US" sz="2400" dirty="0">
              <a:solidFill>
                <a:schemeClr val="tx2"/>
              </a:solidFill>
              <a:latin typeface="Arial" panose="020B0604020202020204" pitchFamily="34" charset="0"/>
              <a:cs typeface="Arial" panose="020B0604020202020204" pitchFamily="34" charset="0"/>
            </a:endParaRPr>
          </a:p>
          <a:p>
            <a:pPr marL="0" indent="0" algn="just">
              <a:spcBef>
                <a:spcPts val="1200"/>
              </a:spcBef>
              <a:spcAft>
                <a:spcPts val="1200"/>
              </a:spcAft>
              <a:buSzPct val="92000"/>
              <a:buNone/>
            </a:pPr>
            <a:endParaRPr lang="en-US"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FE42AD6-B735-43E9-9488-306229FA6C4A}"/>
              </a:ext>
            </a:extLst>
          </p:cNvPr>
          <p:cNvPicPr>
            <a:picLocks noChangeAspect="1"/>
          </p:cNvPicPr>
          <p:nvPr/>
        </p:nvPicPr>
        <p:blipFill>
          <a:blip r:embed="rId3"/>
          <a:stretch>
            <a:fillRect/>
          </a:stretch>
        </p:blipFill>
        <p:spPr>
          <a:xfrm>
            <a:off x="7923212" y="1676400"/>
            <a:ext cx="2552700" cy="2895600"/>
          </a:xfrm>
          <a:prstGeom prst="rect">
            <a:avLst/>
          </a:prstGeom>
        </p:spPr>
      </p:pic>
    </p:spTree>
    <p:extLst>
      <p:ext uri="{BB962C8B-B14F-4D97-AF65-F5344CB8AC3E}">
        <p14:creationId xmlns:p14="http://schemas.microsoft.com/office/powerpoint/2010/main" val="39739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Removing the 2</a:t>
            </a:r>
            <a:r>
              <a:rPr lang="en-US" sz="2800" b="1" baseline="30000" dirty="0">
                <a:solidFill>
                  <a:schemeClr val="tx2"/>
                </a:solidFill>
                <a:latin typeface="Arial" panose="020B0604020202020204" pitchFamily="34" charset="0"/>
                <a:cs typeface="Arial" panose="020B0604020202020204" pitchFamily="34" charset="0"/>
              </a:rPr>
              <a:t>nd</a:t>
            </a:r>
            <a:r>
              <a:rPr lang="en-US" sz="2800" b="1" dirty="0">
                <a:solidFill>
                  <a:schemeClr val="tx2"/>
                </a:solidFill>
                <a:latin typeface="Arial" panose="020B0604020202020204" pitchFamily="34" charset="0"/>
                <a:cs typeface="Arial" panose="020B0604020202020204" pitchFamily="34" charset="0"/>
              </a:rPr>
              <a:t> Glove</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25</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370012" y="1524000"/>
            <a:ext cx="9762541" cy="4648200"/>
          </a:xfrm>
        </p:spPr>
        <p:txBody>
          <a:bodyPr>
            <a:normAutofit/>
          </a:bodyPr>
          <a:lstStyle/>
          <a:p>
            <a:pPr marL="457200" indent="-457200" algn="just">
              <a:lnSpc>
                <a:spcPct val="100000"/>
              </a:lnSpc>
              <a:spcBef>
                <a:spcPts val="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Slide </a:t>
            </a:r>
            <a:r>
              <a:rPr lang="en-US" sz="2400" b="1" dirty="0">
                <a:solidFill>
                  <a:schemeClr val="tx2"/>
                </a:solidFill>
                <a:latin typeface="Arial" panose="020B0604020202020204" pitchFamily="34" charset="0"/>
                <a:cs typeface="Arial" panose="020B0604020202020204" pitchFamily="34" charset="0"/>
              </a:rPr>
              <a:t>UNGLOVED</a:t>
            </a:r>
            <a:r>
              <a:rPr lang="en-US" sz="2400" dirty="0">
                <a:solidFill>
                  <a:schemeClr val="tx2"/>
                </a:solidFill>
                <a:latin typeface="Arial" panose="020B0604020202020204" pitchFamily="34" charset="0"/>
                <a:cs typeface="Arial" panose="020B0604020202020204" pitchFamily="34" charset="0"/>
              </a:rPr>
              <a:t> finger </a:t>
            </a:r>
            <a:r>
              <a:rPr lang="en-US" sz="2400" u="sng" dirty="0">
                <a:solidFill>
                  <a:schemeClr val="tx2"/>
                </a:solidFill>
                <a:latin typeface="Arial" panose="020B0604020202020204" pitchFamily="34" charset="0"/>
                <a:cs typeface="Arial" panose="020B0604020202020204" pitchFamily="34" charset="0"/>
              </a:rPr>
              <a:t>under</a:t>
            </a:r>
            <a:r>
              <a:rPr lang="en-US" sz="2400" dirty="0">
                <a:solidFill>
                  <a:schemeClr val="tx2"/>
                </a:solidFill>
                <a:latin typeface="Arial" panose="020B0604020202020204" pitchFamily="34" charset="0"/>
                <a:cs typeface="Arial" panose="020B0604020202020204" pitchFamily="34" charset="0"/>
              </a:rPr>
              <a:t> the wrist</a:t>
            </a:r>
          </a:p>
          <a:p>
            <a:pPr marL="457200" indent="-457200" algn="just">
              <a:lnSpc>
                <a:spcPct val="100000"/>
              </a:lnSpc>
              <a:spcBef>
                <a:spcPts val="0"/>
              </a:spcBef>
              <a:spcAft>
                <a:spcPts val="1200"/>
              </a:spcAft>
              <a:buSzPct val="92000"/>
              <a:buNone/>
            </a:pPr>
            <a:r>
              <a:rPr lang="en-US" sz="2400" dirty="0">
                <a:solidFill>
                  <a:schemeClr val="tx2"/>
                </a:solidFill>
                <a:latin typeface="Arial" panose="020B0604020202020204" pitchFamily="34" charset="0"/>
                <a:cs typeface="Arial" panose="020B0604020202020204" pitchFamily="34" charset="0"/>
              </a:rPr>
              <a:t>      of the </a:t>
            </a:r>
            <a:r>
              <a:rPr lang="en-US" sz="2400" u="sng" dirty="0">
                <a:solidFill>
                  <a:schemeClr val="tx2"/>
                </a:solidFill>
                <a:latin typeface="Arial" panose="020B0604020202020204" pitchFamily="34" charset="0"/>
                <a:cs typeface="Arial" panose="020B0604020202020204" pitchFamily="34" charset="0"/>
              </a:rPr>
              <a:t>remaining</a:t>
            </a:r>
            <a:r>
              <a:rPr lang="en-US" sz="2400" dirty="0">
                <a:solidFill>
                  <a:schemeClr val="tx2"/>
                </a:solidFill>
                <a:latin typeface="Arial" panose="020B0604020202020204" pitchFamily="34" charset="0"/>
                <a:cs typeface="Arial" panose="020B0604020202020204" pitchFamily="34" charset="0"/>
              </a:rPr>
              <a:t> glove.</a:t>
            </a:r>
          </a:p>
          <a:p>
            <a:pPr marL="461963" indent="-461963" algn="just">
              <a:lnSpc>
                <a:spcPct val="1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Peel </a:t>
            </a:r>
            <a:r>
              <a:rPr lang="en-US" sz="2400" b="1" dirty="0">
                <a:solidFill>
                  <a:schemeClr val="tx2"/>
                </a:solidFill>
                <a:latin typeface="Arial" panose="020B0604020202020204" pitchFamily="34" charset="0"/>
                <a:cs typeface="Arial" panose="020B0604020202020204" pitchFamily="34" charset="0"/>
              </a:rPr>
              <a:t>AWAY</a:t>
            </a:r>
            <a:r>
              <a:rPr lang="en-US" sz="2400" dirty="0">
                <a:solidFill>
                  <a:schemeClr val="tx2"/>
                </a:solidFill>
                <a:latin typeface="Arial" panose="020B0604020202020204" pitchFamily="34" charset="0"/>
                <a:cs typeface="Arial" panose="020B0604020202020204" pitchFamily="34" charset="0"/>
              </a:rPr>
              <a:t> from inside, creating a bag</a:t>
            </a:r>
          </a:p>
          <a:p>
            <a:pPr marL="461963" indent="-461963" algn="just">
              <a:lnSpc>
                <a:spcPct val="100000"/>
              </a:lnSpc>
              <a:spcBef>
                <a:spcPts val="0"/>
              </a:spcBef>
              <a:buSzPct val="92000"/>
              <a:buNone/>
            </a:pPr>
            <a:r>
              <a:rPr lang="en-US" sz="2400" dirty="0">
                <a:solidFill>
                  <a:schemeClr val="tx2"/>
                </a:solidFill>
                <a:latin typeface="Arial" panose="020B0604020202020204" pitchFamily="34" charset="0"/>
                <a:cs typeface="Arial" panose="020B0604020202020204" pitchFamily="34" charset="0"/>
              </a:rPr>
              <a:t>	for both gloves.</a:t>
            </a:r>
          </a:p>
          <a:p>
            <a:pPr marL="461963" indent="-461963" algn="just">
              <a:lnSpc>
                <a:spcPct val="100000"/>
              </a:lnSpc>
              <a:spcBef>
                <a:spcPts val="0"/>
              </a:spcBef>
              <a:buSzPct val="92000"/>
              <a:buNone/>
            </a:pPr>
            <a:endParaRPr lang="en-US" sz="2400" dirty="0">
              <a:solidFill>
                <a:schemeClr val="tx2"/>
              </a:solidFill>
              <a:latin typeface="Arial" panose="020B0604020202020204" pitchFamily="34" charset="0"/>
              <a:cs typeface="Arial" panose="020B0604020202020204" pitchFamily="34" charset="0"/>
            </a:endParaRPr>
          </a:p>
          <a:p>
            <a:pPr marL="461963" indent="-461963" algn="just">
              <a:lnSpc>
                <a:spcPct val="100000"/>
              </a:lnSpc>
              <a:spcBef>
                <a:spcPts val="0"/>
              </a:spcBef>
              <a:buSzPct val="92000"/>
              <a:buNone/>
            </a:pPr>
            <a:endParaRPr lang="en-US" sz="2400" dirty="0">
              <a:solidFill>
                <a:schemeClr val="tx2"/>
              </a:solidFill>
              <a:latin typeface="Arial" panose="020B0604020202020204" pitchFamily="34" charset="0"/>
              <a:cs typeface="Arial" panose="020B0604020202020204" pitchFamily="34" charset="0"/>
            </a:endParaRPr>
          </a:p>
          <a:p>
            <a:pPr marL="461963" indent="-461963" algn="just">
              <a:lnSpc>
                <a:spcPct val="1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Discard in appropriate waste receptacle.</a:t>
            </a:r>
          </a:p>
          <a:p>
            <a:pPr marL="461963" indent="-461963" algn="just">
              <a:lnSpc>
                <a:spcPct val="150000"/>
              </a:lnSpc>
              <a:spcBef>
                <a:spcPts val="600"/>
              </a:spcBef>
              <a:spcAft>
                <a:spcPts val="600"/>
              </a:spcAft>
              <a:buSzPct val="92000"/>
              <a:buFont typeface="Wingdings" panose="05000000000000000000" pitchFamily="2" charset="2"/>
              <a:buChar char="q"/>
            </a:pPr>
            <a:endParaRPr lang="en-US" sz="2400" dirty="0">
              <a:solidFill>
                <a:schemeClr val="tx2"/>
              </a:solidFill>
              <a:latin typeface="Arial" panose="020B0604020202020204" pitchFamily="34" charset="0"/>
              <a:cs typeface="Arial" panose="020B0604020202020204" pitchFamily="34" charset="0"/>
            </a:endParaRPr>
          </a:p>
          <a:p>
            <a:pPr marL="0" indent="0" algn="just">
              <a:spcBef>
                <a:spcPts val="1200"/>
              </a:spcBef>
              <a:spcAft>
                <a:spcPts val="1200"/>
              </a:spcAft>
              <a:buSzPct val="92000"/>
              <a:buNone/>
            </a:pPr>
            <a:endParaRPr lang="en-US" dirty="0">
              <a:solidFill>
                <a:schemeClr val="tx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3EC0061-5F34-4073-8ACB-C738CACA44D2}"/>
              </a:ext>
            </a:extLst>
          </p:cNvPr>
          <p:cNvPicPr>
            <a:picLocks noChangeAspect="1"/>
          </p:cNvPicPr>
          <p:nvPr/>
        </p:nvPicPr>
        <p:blipFill>
          <a:blip r:embed="rId3"/>
          <a:stretch>
            <a:fillRect/>
          </a:stretch>
        </p:blipFill>
        <p:spPr>
          <a:xfrm>
            <a:off x="8243448" y="1344475"/>
            <a:ext cx="1752600" cy="2590800"/>
          </a:xfrm>
          <a:prstGeom prst="rect">
            <a:avLst/>
          </a:prstGeom>
        </p:spPr>
      </p:pic>
      <p:pic>
        <p:nvPicPr>
          <p:cNvPr id="6" name="Picture 5">
            <a:extLst>
              <a:ext uri="{FF2B5EF4-FFF2-40B4-BE49-F238E27FC236}">
                <a16:creationId xmlns:a16="http://schemas.microsoft.com/office/drawing/2014/main" id="{3F726371-28A6-44BB-A540-297C7F3A1FD8}"/>
              </a:ext>
            </a:extLst>
          </p:cNvPr>
          <p:cNvPicPr>
            <a:picLocks noChangeAspect="1"/>
          </p:cNvPicPr>
          <p:nvPr/>
        </p:nvPicPr>
        <p:blipFill>
          <a:blip r:embed="rId4"/>
          <a:stretch>
            <a:fillRect/>
          </a:stretch>
        </p:blipFill>
        <p:spPr>
          <a:xfrm>
            <a:off x="8335084" y="4114800"/>
            <a:ext cx="1569328" cy="1781175"/>
          </a:xfrm>
          <a:prstGeom prst="rect">
            <a:avLst/>
          </a:prstGeom>
        </p:spPr>
      </p:pic>
    </p:spTree>
    <p:extLst>
      <p:ext uri="{BB962C8B-B14F-4D97-AF65-F5344CB8AC3E}">
        <p14:creationId xmlns:p14="http://schemas.microsoft.com/office/powerpoint/2010/main" val="185125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Removing Goggles or Face Shield</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26</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370012" y="1524000"/>
            <a:ext cx="9762541" cy="4648200"/>
          </a:xfrm>
        </p:spPr>
        <p:txBody>
          <a:bodyPr>
            <a:normAutofit/>
          </a:bodyPr>
          <a:lstStyle/>
          <a:p>
            <a:pPr marL="457200" indent="-457200" algn="just">
              <a:lnSpc>
                <a:spcPct val="100000"/>
              </a:lnSpc>
              <a:spcBef>
                <a:spcPts val="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Grasp ear or head pieces with your </a:t>
            </a:r>
            <a:r>
              <a:rPr lang="en-US" sz="2400" b="1" dirty="0">
                <a:solidFill>
                  <a:schemeClr val="tx2"/>
                </a:solidFill>
                <a:latin typeface="Arial" panose="020B0604020202020204" pitchFamily="34" charset="0"/>
                <a:cs typeface="Arial" panose="020B0604020202020204" pitchFamily="34" charset="0"/>
              </a:rPr>
              <a:t>ungloved</a:t>
            </a:r>
            <a:r>
              <a:rPr lang="en-US" sz="2400" dirty="0">
                <a:solidFill>
                  <a:schemeClr val="tx2"/>
                </a:solidFill>
                <a:latin typeface="Arial" panose="020B0604020202020204" pitchFamily="34" charset="0"/>
                <a:cs typeface="Arial" panose="020B0604020202020204" pitchFamily="34" charset="0"/>
              </a:rPr>
              <a:t> </a:t>
            </a:r>
          </a:p>
          <a:p>
            <a:pPr marL="457200" indent="-457200" algn="just">
              <a:lnSpc>
                <a:spcPct val="100000"/>
              </a:lnSpc>
              <a:spcBef>
                <a:spcPts val="0"/>
              </a:spcBef>
              <a:spcAft>
                <a:spcPts val="1800"/>
              </a:spcAft>
              <a:buSzPct val="92000"/>
              <a:buNone/>
            </a:pPr>
            <a:r>
              <a:rPr lang="en-US" sz="2400" dirty="0">
                <a:solidFill>
                  <a:schemeClr val="tx2"/>
                </a:solidFill>
                <a:latin typeface="Arial" panose="020B0604020202020204" pitchFamily="34" charset="0"/>
                <a:cs typeface="Arial" panose="020B0604020202020204" pitchFamily="34" charset="0"/>
              </a:rPr>
              <a:t>      hands.</a:t>
            </a:r>
          </a:p>
          <a:p>
            <a:pPr marL="461963" indent="-461963" algn="just">
              <a:lnSpc>
                <a:spcPct val="1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Lift </a:t>
            </a:r>
            <a:r>
              <a:rPr lang="en-US" sz="2400" b="1" dirty="0">
                <a:solidFill>
                  <a:schemeClr val="tx2"/>
                </a:solidFill>
                <a:latin typeface="Arial" panose="020B0604020202020204" pitchFamily="34" charset="0"/>
                <a:cs typeface="Arial" panose="020B0604020202020204" pitchFamily="34" charset="0"/>
              </a:rPr>
              <a:t>AWAY</a:t>
            </a:r>
            <a:r>
              <a:rPr lang="en-US" sz="2400" dirty="0">
                <a:solidFill>
                  <a:schemeClr val="tx2"/>
                </a:solidFill>
                <a:latin typeface="Arial" panose="020B0604020202020204" pitchFamily="34" charset="0"/>
                <a:cs typeface="Arial" panose="020B0604020202020204" pitchFamily="34" charset="0"/>
              </a:rPr>
              <a:t> from your face.</a:t>
            </a:r>
          </a:p>
          <a:p>
            <a:pPr marL="461963" indent="-461963" algn="just">
              <a:lnSpc>
                <a:spcPct val="100000"/>
              </a:lnSpc>
              <a:spcBef>
                <a:spcPts val="0"/>
              </a:spcBef>
              <a:buSzPct val="92000"/>
              <a:buNone/>
            </a:pPr>
            <a:endParaRPr lang="en-US" sz="2400" dirty="0">
              <a:solidFill>
                <a:schemeClr val="tx2"/>
              </a:solidFill>
              <a:latin typeface="Arial" panose="020B0604020202020204" pitchFamily="34" charset="0"/>
              <a:cs typeface="Arial" panose="020B0604020202020204" pitchFamily="34" charset="0"/>
            </a:endParaRPr>
          </a:p>
          <a:p>
            <a:pPr marL="461963" indent="-461963" algn="just">
              <a:lnSpc>
                <a:spcPct val="1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Place in </a:t>
            </a:r>
            <a:r>
              <a:rPr lang="en-US" sz="2400" b="1" dirty="0">
                <a:solidFill>
                  <a:schemeClr val="tx2"/>
                </a:solidFill>
                <a:latin typeface="Arial" panose="020B0604020202020204" pitchFamily="34" charset="0"/>
                <a:cs typeface="Arial" panose="020B0604020202020204" pitchFamily="34" charset="0"/>
              </a:rPr>
              <a:t>designated</a:t>
            </a:r>
            <a:r>
              <a:rPr lang="en-US" sz="2400" dirty="0">
                <a:solidFill>
                  <a:schemeClr val="tx2"/>
                </a:solidFill>
                <a:latin typeface="Arial" panose="020B0604020202020204" pitchFamily="34" charset="0"/>
                <a:cs typeface="Arial" panose="020B0604020202020204" pitchFamily="34" charset="0"/>
              </a:rPr>
              <a:t> receptacle for </a:t>
            </a:r>
          </a:p>
          <a:p>
            <a:pPr marL="0" indent="0" algn="just">
              <a:lnSpc>
                <a:spcPct val="100000"/>
              </a:lnSpc>
              <a:spcBef>
                <a:spcPts val="0"/>
              </a:spcBef>
              <a:buSzPct val="92000"/>
              <a:buNone/>
            </a:pPr>
            <a:r>
              <a:rPr lang="en-US" sz="2400" dirty="0">
                <a:solidFill>
                  <a:schemeClr val="tx2"/>
                </a:solidFill>
                <a:latin typeface="Arial" panose="020B0604020202020204" pitchFamily="34" charset="0"/>
                <a:cs typeface="Arial" panose="020B0604020202020204" pitchFamily="34" charset="0"/>
              </a:rPr>
              <a:t>      reprocessing or disposal.</a:t>
            </a:r>
          </a:p>
          <a:p>
            <a:pPr marL="461963" indent="-461963" algn="just">
              <a:lnSpc>
                <a:spcPct val="150000"/>
              </a:lnSpc>
              <a:spcBef>
                <a:spcPts val="600"/>
              </a:spcBef>
              <a:spcAft>
                <a:spcPts val="600"/>
              </a:spcAft>
              <a:buSzPct val="92000"/>
              <a:buFont typeface="Wingdings" panose="05000000000000000000" pitchFamily="2" charset="2"/>
              <a:buChar char="q"/>
            </a:pPr>
            <a:endParaRPr lang="en-US" sz="2400" dirty="0">
              <a:solidFill>
                <a:schemeClr val="tx2"/>
              </a:solidFill>
              <a:latin typeface="Arial" panose="020B0604020202020204" pitchFamily="34" charset="0"/>
              <a:cs typeface="Arial" panose="020B0604020202020204" pitchFamily="34" charset="0"/>
            </a:endParaRPr>
          </a:p>
          <a:p>
            <a:pPr marL="0" indent="0" algn="just">
              <a:spcBef>
                <a:spcPts val="1200"/>
              </a:spcBef>
              <a:spcAft>
                <a:spcPts val="1200"/>
              </a:spcAft>
              <a:buSzPct val="92000"/>
              <a:buNone/>
            </a:pPr>
            <a:endParaRPr lang="en-US"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5518472-1645-4AE8-BA3C-07C0F5A065CE}"/>
              </a:ext>
            </a:extLst>
          </p:cNvPr>
          <p:cNvPicPr>
            <a:picLocks noChangeAspect="1"/>
          </p:cNvPicPr>
          <p:nvPr/>
        </p:nvPicPr>
        <p:blipFill>
          <a:blip r:embed="rId3"/>
          <a:stretch>
            <a:fillRect/>
          </a:stretch>
        </p:blipFill>
        <p:spPr>
          <a:xfrm>
            <a:off x="8792717" y="1447791"/>
            <a:ext cx="1981200" cy="1891312"/>
          </a:xfrm>
          <a:prstGeom prst="rect">
            <a:avLst/>
          </a:prstGeom>
        </p:spPr>
      </p:pic>
      <p:pic>
        <p:nvPicPr>
          <p:cNvPr id="7" name="Picture 6">
            <a:extLst>
              <a:ext uri="{FF2B5EF4-FFF2-40B4-BE49-F238E27FC236}">
                <a16:creationId xmlns:a16="http://schemas.microsoft.com/office/drawing/2014/main" id="{EFB46ADC-F464-4590-A158-B8E4503FE4A2}"/>
              </a:ext>
            </a:extLst>
          </p:cNvPr>
          <p:cNvPicPr>
            <a:picLocks noChangeAspect="1"/>
          </p:cNvPicPr>
          <p:nvPr/>
        </p:nvPicPr>
        <p:blipFill>
          <a:blip r:embed="rId4"/>
          <a:stretch>
            <a:fillRect/>
          </a:stretch>
        </p:blipFill>
        <p:spPr>
          <a:xfrm>
            <a:off x="8685213" y="3547203"/>
            <a:ext cx="2447340" cy="2472598"/>
          </a:xfrm>
          <a:prstGeom prst="rect">
            <a:avLst/>
          </a:prstGeom>
        </p:spPr>
      </p:pic>
    </p:spTree>
    <p:extLst>
      <p:ext uri="{BB962C8B-B14F-4D97-AF65-F5344CB8AC3E}">
        <p14:creationId xmlns:p14="http://schemas.microsoft.com/office/powerpoint/2010/main" val="11963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Removing the Isolation Gown</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27</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370012" y="1524000"/>
            <a:ext cx="9762541" cy="4648200"/>
          </a:xfrm>
        </p:spPr>
        <p:txBody>
          <a:bodyPr>
            <a:normAutofit/>
          </a:bodyPr>
          <a:lstStyle/>
          <a:p>
            <a:pPr marL="457200" indent="-457200" algn="just">
              <a:lnSpc>
                <a:spcPct val="100000"/>
              </a:lnSpc>
              <a:spcBef>
                <a:spcPts val="0"/>
              </a:spcBef>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Unfasten</a:t>
            </a:r>
            <a:r>
              <a:rPr lang="en-US" sz="2400" dirty="0">
                <a:solidFill>
                  <a:schemeClr val="tx2"/>
                </a:solidFill>
                <a:latin typeface="Arial" panose="020B0604020202020204" pitchFamily="34" charset="0"/>
                <a:cs typeface="Arial" panose="020B0604020202020204" pitchFamily="34" charset="0"/>
              </a:rPr>
              <a:t> ties.</a:t>
            </a:r>
          </a:p>
          <a:p>
            <a:pPr marL="461963" indent="-461963" algn="just">
              <a:lnSpc>
                <a:spcPct val="1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Peel gown </a:t>
            </a:r>
            <a:r>
              <a:rPr lang="en-US" sz="2400" b="1" dirty="0">
                <a:solidFill>
                  <a:schemeClr val="tx2"/>
                </a:solidFill>
                <a:latin typeface="Arial" panose="020B0604020202020204" pitchFamily="34" charset="0"/>
                <a:cs typeface="Arial" panose="020B0604020202020204" pitchFamily="34" charset="0"/>
              </a:rPr>
              <a:t>AWAY</a:t>
            </a:r>
            <a:r>
              <a:rPr lang="en-US" sz="2400" dirty="0">
                <a:solidFill>
                  <a:schemeClr val="tx2"/>
                </a:solidFill>
                <a:latin typeface="Arial" panose="020B0604020202020204" pitchFamily="34" charset="0"/>
                <a:cs typeface="Arial" panose="020B0604020202020204" pitchFamily="34" charset="0"/>
              </a:rPr>
              <a:t> from the neck</a:t>
            </a:r>
          </a:p>
          <a:p>
            <a:pPr marL="461963" indent="-461963" algn="just">
              <a:lnSpc>
                <a:spcPct val="100000"/>
              </a:lnSpc>
              <a:spcBef>
                <a:spcPts val="0"/>
              </a:spcBef>
              <a:buSzPct val="92000"/>
              <a:buNone/>
            </a:pPr>
            <a:r>
              <a:rPr lang="en-US" sz="2400" dirty="0">
                <a:solidFill>
                  <a:schemeClr val="tx2"/>
                </a:solidFill>
                <a:latin typeface="Arial" panose="020B0604020202020204" pitchFamily="34" charset="0"/>
                <a:cs typeface="Arial" panose="020B0604020202020204" pitchFamily="34" charset="0"/>
              </a:rPr>
              <a:t>      and shoulder.</a:t>
            </a:r>
          </a:p>
          <a:p>
            <a:pPr marL="461963" indent="-461963" algn="just">
              <a:lnSpc>
                <a:spcPct val="100000"/>
              </a:lnSpc>
              <a:spcBef>
                <a:spcPts val="1200"/>
              </a:spcBef>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Turn</a:t>
            </a:r>
            <a:r>
              <a:rPr lang="en-US" sz="2400" dirty="0">
                <a:solidFill>
                  <a:schemeClr val="tx2"/>
                </a:solidFill>
                <a:latin typeface="Arial" panose="020B0604020202020204" pitchFamily="34" charset="0"/>
                <a:cs typeface="Arial" panose="020B0604020202020204" pitchFamily="34" charset="0"/>
              </a:rPr>
              <a:t> contaminated </a:t>
            </a:r>
            <a:r>
              <a:rPr lang="en-US" sz="2400" b="1" dirty="0">
                <a:solidFill>
                  <a:schemeClr val="tx2"/>
                </a:solidFill>
                <a:latin typeface="Arial" panose="020B0604020202020204" pitchFamily="34" charset="0"/>
                <a:cs typeface="Arial" panose="020B0604020202020204" pitchFamily="34" charset="0"/>
              </a:rPr>
              <a:t>OUTSIDE</a:t>
            </a:r>
            <a:r>
              <a:rPr lang="en-US" sz="2400" dirty="0">
                <a:solidFill>
                  <a:schemeClr val="tx2"/>
                </a:solidFill>
                <a:latin typeface="Arial" panose="020B0604020202020204" pitchFamily="34" charset="0"/>
                <a:cs typeface="Arial" panose="020B0604020202020204" pitchFamily="34" charset="0"/>
              </a:rPr>
              <a:t> </a:t>
            </a:r>
            <a:r>
              <a:rPr lang="en-US" sz="2400" u="sng" dirty="0">
                <a:solidFill>
                  <a:schemeClr val="tx2"/>
                </a:solidFill>
                <a:latin typeface="Arial" panose="020B0604020202020204" pitchFamily="34" charset="0"/>
                <a:cs typeface="Arial" panose="020B0604020202020204" pitchFamily="34" charset="0"/>
              </a:rPr>
              <a:t>toward</a:t>
            </a:r>
          </a:p>
          <a:p>
            <a:pPr marL="461963" indent="-461963" algn="just">
              <a:lnSpc>
                <a:spcPct val="100000"/>
              </a:lnSpc>
              <a:spcBef>
                <a:spcPts val="0"/>
              </a:spcBef>
              <a:buSzPct val="92000"/>
              <a:buNone/>
            </a:pPr>
            <a:r>
              <a:rPr lang="en-US" sz="2400" dirty="0">
                <a:solidFill>
                  <a:schemeClr val="tx2"/>
                </a:solidFill>
                <a:latin typeface="Arial" panose="020B0604020202020204" pitchFamily="34" charset="0"/>
                <a:cs typeface="Arial" panose="020B0604020202020204" pitchFamily="34" charset="0"/>
              </a:rPr>
              <a:t>	the </a:t>
            </a:r>
            <a:r>
              <a:rPr lang="en-US" sz="2400" b="1" dirty="0">
                <a:solidFill>
                  <a:schemeClr val="tx2"/>
                </a:solidFill>
                <a:latin typeface="Arial" panose="020B0604020202020204" pitchFamily="34" charset="0"/>
                <a:cs typeface="Arial" panose="020B0604020202020204" pitchFamily="34" charset="0"/>
              </a:rPr>
              <a:t>INSIDE</a:t>
            </a:r>
            <a:r>
              <a:rPr lang="en-US" sz="2400" dirty="0">
                <a:solidFill>
                  <a:schemeClr val="tx2"/>
                </a:solidFill>
                <a:latin typeface="Arial" panose="020B0604020202020204" pitchFamily="34" charset="0"/>
                <a:cs typeface="Arial" panose="020B0604020202020204" pitchFamily="34" charset="0"/>
              </a:rPr>
              <a:t>.</a:t>
            </a:r>
          </a:p>
          <a:p>
            <a:pPr marL="461963" indent="-461963" algn="just">
              <a:lnSpc>
                <a:spcPct val="100000"/>
              </a:lnSpc>
              <a:spcBef>
                <a:spcPts val="1200"/>
              </a:spcBef>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Fold</a:t>
            </a:r>
            <a:r>
              <a:rPr lang="en-US" sz="2400" dirty="0">
                <a:solidFill>
                  <a:schemeClr val="tx2"/>
                </a:solidFill>
                <a:latin typeface="Arial" panose="020B0604020202020204" pitchFamily="34" charset="0"/>
                <a:cs typeface="Arial" panose="020B0604020202020204" pitchFamily="34" charset="0"/>
              </a:rPr>
              <a:t> or </a:t>
            </a:r>
            <a:r>
              <a:rPr lang="en-US" sz="2400" b="1" dirty="0">
                <a:solidFill>
                  <a:schemeClr val="tx2"/>
                </a:solidFill>
                <a:latin typeface="Arial" panose="020B0604020202020204" pitchFamily="34" charset="0"/>
                <a:cs typeface="Arial" panose="020B0604020202020204" pitchFamily="34" charset="0"/>
              </a:rPr>
              <a:t>roll</a:t>
            </a:r>
            <a:r>
              <a:rPr lang="en-US" sz="2400" dirty="0">
                <a:solidFill>
                  <a:schemeClr val="tx2"/>
                </a:solidFill>
                <a:latin typeface="Arial" panose="020B0604020202020204" pitchFamily="34" charset="0"/>
                <a:cs typeface="Arial" panose="020B0604020202020204" pitchFamily="34" charset="0"/>
              </a:rPr>
              <a:t> into a </a:t>
            </a:r>
            <a:r>
              <a:rPr lang="en-US" sz="2400" u="sng" dirty="0">
                <a:solidFill>
                  <a:schemeClr val="tx2"/>
                </a:solidFill>
                <a:latin typeface="Arial" panose="020B0604020202020204" pitchFamily="34" charset="0"/>
                <a:cs typeface="Arial" panose="020B0604020202020204" pitchFamily="34" charset="0"/>
              </a:rPr>
              <a:t>bundle</a:t>
            </a:r>
            <a:r>
              <a:rPr lang="en-US" sz="2400" dirty="0">
                <a:solidFill>
                  <a:schemeClr val="tx2"/>
                </a:solidFill>
                <a:latin typeface="Arial" panose="020B0604020202020204" pitchFamily="34" charset="0"/>
                <a:cs typeface="Arial" panose="020B0604020202020204" pitchFamily="34" charset="0"/>
              </a:rPr>
              <a:t>.</a:t>
            </a:r>
          </a:p>
          <a:p>
            <a:pPr marL="461963" indent="-461963" algn="just">
              <a:lnSpc>
                <a:spcPct val="1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Discard in </a:t>
            </a:r>
            <a:r>
              <a:rPr lang="en-US" sz="2400" b="1" dirty="0">
                <a:solidFill>
                  <a:schemeClr val="tx2"/>
                </a:solidFill>
                <a:latin typeface="Arial" panose="020B0604020202020204" pitchFamily="34" charset="0"/>
                <a:cs typeface="Arial" panose="020B0604020202020204" pitchFamily="34" charset="0"/>
              </a:rPr>
              <a:t>appropriate</a:t>
            </a:r>
            <a:r>
              <a:rPr lang="en-US" sz="2400" dirty="0">
                <a:solidFill>
                  <a:schemeClr val="tx2"/>
                </a:solidFill>
                <a:latin typeface="Arial" panose="020B0604020202020204" pitchFamily="34" charset="0"/>
                <a:cs typeface="Arial" panose="020B0604020202020204" pitchFamily="34" charset="0"/>
              </a:rPr>
              <a:t> waste receptacle.</a:t>
            </a:r>
          </a:p>
          <a:p>
            <a:pPr marL="0" indent="0" algn="just">
              <a:spcBef>
                <a:spcPts val="1200"/>
              </a:spcBef>
              <a:spcAft>
                <a:spcPts val="1200"/>
              </a:spcAft>
              <a:buSzPct val="92000"/>
              <a:buNone/>
            </a:pPr>
            <a:endParaRPr lang="en-US" dirty="0">
              <a:solidFill>
                <a:schemeClr val="tx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58DD78B-A34A-47CA-9CAF-D64DB752BA3B}"/>
              </a:ext>
            </a:extLst>
          </p:cNvPr>
          <p:cNvPicPr>
            <a:picLocks noChangeAspect="1"/>
          </p:cNvPicPr>
          <p:nvPr/>
        </p:nvPicPr>
        <p:blipFill>
          <a:blip r:embed="rId3"/>
          <a:stretch>
            <a:fillRect/>
          </a:stretch>
        </p:blipFill>
        <p:spPr>
          <a:xfrm>
            <a:off x="7847012" y="1443446"/>
            <a:ext cx="1295400" cy="2061754"/>
          </a:xfrm>
          <a:prstGeom prst="rect">
            <a:avLst/>
          </a:prstGeom>
        </p:spPr>
      </p:pic>
      <p:pic>
        <p:nvPicPr>
          <p:cNvPr id="6" name="Picture 5">
            <a:extLst>
              <a:ext uri="{FF2B5EF4-FFF2-40B4-BE49-F238E27FC236}">
                <a16:creationId xmlns:a16="http://schemas.microsoft.com/office/drawing/2014/main" id="{FE73EEC1-5385-4FDE-BB96-62F3EC883D66}"/>
              </a:ext>
            </a:extLst>
          </p:cNvPr>
          <p:cNvPicPr>
            <a:picLocks noChangeAspect="1"/>
          </p:cNvPicPr>
          <p:nvPr/>
        </p:nvPicPr>
        <p:blipFill>
          <a:blip r:embed="rId4"/>
          <a:stretch>
            <a:fillRect/>
          </a:stretch>
        </p:blipFill>
        <p:spPr>
          <a:xfrm>
            <a:off x="9752012" y="1443446"/>
            <a:ext cx="925868" cy="2137954"/>
          </a:xfrm>
          <a:prstGeom prst="rect">
            <a:avLst/>
          </a:prstGeom>
        </p:spPr>
      </p:pic>
      <p:pic>
        <p:nvPicPr>
          <p:cNvPr id="9" name="Picture 8">
            <a:extLst>
              <a:ext uri="{FF2B5EF4-FFF2-40B4-BE49-F238E27FC236}">
                <a16:creationId xmlns:a16="http://schemas.microsoft.com/office/drawing/2014/main" id="{55CB8DEC-A5EC-43C9-8F3E-4894B216D37A}"/>
              </a:ext>
            </a:extLst>
          </p:cNvPr>
          <p:cNvPicPr>
            <a:picLocks noChangeAspect="1"/>
          </p:cNvPicPr>
          <p:nvPr/>
        </p:nvPicPr>
        <p:blipFill>
          <a:blip r:embed="rId5"/>
          <a:stretch>
            <a:fillRect/>
          </a:stretch>
        </p:blipFill>
        <p:spPr>
          <a:xfrm>
            <a:off x="9008355" y="3631474"/>
            <a:ext cx="1198472" cy="1909354"/>
          </a:xfrm>
          <a:prstGeom prst="rect">
            <a:avLst/>
          </a:prstGeom>
        </p:spPr>
      </p:pic>
    </p:spTree>
    <p:extLst>
      <p:ext uri="{BB962C8B-B14F-4D97-AF65-F5344CB8AC3E}">
        <p14:creationId xmlns:p14="http://schemas.microsoft.com/office/powerpoint/2010/main" val="317218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Removing a Mask</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28</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370012" y="1371600"/>
            <a:ext cx="9762541" cy="4800600"/>
          </a:xfrm>
        </p:spPr>
        <p:txBody>
          <a:bodyPr>
            <a:normAutofit/>
          </a:bodyPr>
          <a:lstStyle/>
          <a:p>
            <a:pPr marL="457200" indent="-457200" algn="just">
              <a:lnSpc>
                <a:spcPct val="200000"/>
              </a:lnSpc>
              <a:spcBef>
                <a:spcPts val="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Untie the </a:t>
            </a:r>
            <a:r>
              <a:rPr lang="en-US" sz="2400" b="1" dirty="0">
                <a:solidFill>
                  <a:schemeClr val="tx2"/>
                </a:solidFill>
                <a:latin typeface="Arial" panose="020B0604020202020204" pitchFamily="34" charset="0"/>
                <a:cs typeface="Arial" panose="020B0604020202020204" pitchFamily="34" charset="0"/>
              </a:rPr>
              <a:t>bottom</a:t>
            </a:r>
            <a:r>
              <a:rPr lang="en-US" sz="2400" dirty="0">
                <a:solidFill>
                  <a:schemeClr val="tx2"/>
                </a:solidFill>
                <a:latin typeface="Arial" panose="020B0604020202020204" pitchFamily="34" charset="0"/>
                <a:cs typeface="Arial" panose="020B0604020202020204" pitchFamily="34" charset="0"/>
              </a:rPr>
              <a:t> string, then the </a:t>
            </a:r>
            <a:r>
              <a:rPr lang="en-US" sz="2400" b="1" dirty="0">
                <a:solidFill>
                  <a:schemeClr val="tx2"/>
                </a:solidFill>
                <a:latin typeface="Arial" panose="020B0604020202020204" pitchFamily="34" charset="0"/>
                <a:cs typeface="Arial" panose="020B0604020202020204" pitchFamily="34" charset="0"/>
              </a:rPr>
              <a:t>top</a:t>
            </a:r>
            <a:r>
              <a:rPr lang="en-US" sz="2400" dirty="0">
                <a:solidFill>
                  <a:schemeClr val="tx2"/>
                </a:solidFill>
                <a:latin typeface="Arial" panose="020B0604020202020204" pitchFamily="34" charset="0"/>
                <a:cs typeface="Arial" panose="020B0604020202020204" pitchFamily="34" charset="0"/>
              </a:rPr>
              <a:t> string.</a:t>
            </a:r>
          </a:p>
          <a:p>
            <a:pPr marL="457200" indent="-457200" algn="just">
              <a:lnSpc>
                <a:spcPct val="100000"/>
              </a:lnSpc>
              <a:spcBef>
                <a:spcPts val="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If elastic bands, </a:t>
            </a:r>
            <a:r>
              <a:rPr lang="en-US" sz="2400" b="1" dirty="0">
                <a:solidFill>
                  <a:schemeClr val="tx2"/>
                </a:solidFill>
                <a:latin typeface="Arial" panose="020B0604020202020204" pitchFamily="34" charset="0"/>
                <a:cs typeface="Arial" panose="020B0604020202020204" pitchFamily="34" charset="0"/>
              </a:rPr>
              <a:t>remove</a:t>
            </a:r>
            <a:r>
              <a:rPr lang="en-US" sz="2400" dirty="0">
                <a:solidFill>
                  <a:schemeClr val="tx2"/>
                </a:solidFill>
                <a:latin typeface="Arial" panose="020B0604020202020204" pitchFamily="34" charset="0"/>
                <a:cs typeface="Arial" panose="020B0604020202020204" pitchFamily="34" charset="0"/>
              </a:rPr>
              <a:t> the </a:t>
            </a:r>
            <a:r>
              <a:rPr lang="en-US" sz="2400" b="1" dirty="0">
                <a:solidFill>
                  <a:schemeClr val="tx2"/>
                </a:solidFill>
                <a:latin typeface="Arial" panose="020B0604020202020204" pitchFamily="34" charset="0"/>
                <a:cs typeface="Arial" panose="020B0604020202020204" pitchFamily="34" charset="0"/>
              </a:rPr>
              <a:t>bottom</a:t>
            </a:r>
            <a:r>
              <a:rPr lang="en-US" sz="2400" dirty="0">
                <a:solidFill>
                  <a:schemeClr val="tx2"/>
                </a:solidFill>
                <a:latin typeface="Arial" panose="020B0604020202020204" pitchFamily="34" charset="0"/>
                <a:cs typeface="Arial" panose="020B0604020202020204" pitchFamily="34" charset="0"/>
              </a:rPr>
              <a:t> band </a:t>
            </a:r>
            <a:r>
              <a:rPr lang="en-US" sz="2400" b="1" dirty="0">
                <a:solidFill>
                  <a:schemeClr val="tx2"/>
                </a:solidFill>
                <a:latin typeface="Arial" panose="020B0604020202020204" pitchFamily="34" charset="0"/>
                <a:cs typeface="Arial" panose="020B0604020202020204" pitchFamily="34" charset="0"/>
              </a:rPr>
              <a:t>first</a:t>
            </a:r>
            <a:r>
              <a:rPr lang="en-US" sz="2400" dirty="0">
                <a:solidFill>
                  <a:schemeClr val="tx2"/>
                </a:solidFill>
                <a:latin typeface="Arial" panose="020B0604020202020204" pitchFamily="34" charset="0"/>
                <a:cs typeface="Arial" panose="020B0604020202020204" pitchFamily="34" charset="0"/>
              </a:rPr>
              <a:t> </a:t>
            </a:r>
          </a:p>
          <a:p>
            <a:pPr marL="461963" indent="-461963" algn="just">
              <a:lnSpc>
                <a:spcPct val="110000"/>
              </a:lnSpc>
              <a:spcBef>
                <a:spcPts val="0"/>
              </a:spcBef>
              <a:buSzPct val="92000"/>
              <a:buNone/>
            </a:pPr>
            <a:r>
              <a:rPr lang="en-US" sz="2400" dirty="0">
                <a:solidFill>
                  <a:schemeClr val="tx2"/>
                </a:solidFill>
                <a:latin typeface="Arial" panose="020B0604020202020204" pitchFamily="34" charset="0"/>
                <a:cs typeface="Arial" panose="020B0604020202020204" pitchFamily="34" charset="0"/>
              </a:rPr>
              <a:t>     then remove the </a:t>
            </a:r>
            <a:r>
              <a:rPr lang="en-US" sz="2400" b="1" dirty="0">
                <a:solidFill>
                  <a:schemeClr val="tx2"/>
                </a:solidFill>
                <a:latin typeface="Arial" panose="020B0604020202020204" pitchFamily="34" charset="0"/>
                <a:cs typeface="Arial" panose="020B0604020202020204" pitchFamily="34" charset="0"/>
              </a:rPr>
              <a:t>top</a:t>
            </a:r>
            <a:r>
              <a:rPr lang="en-US" sz="2400" dirty="0">
                <a:solidFill>
                  <a:schemeClr val="tx2"/>
                </a:solidFill>
                <a:latin typeface="Arial" panose="020B0604020202020204" pitchFamily="34" charset="0"/>
                <a:cs typeface="Arial" panose="020B0604020202020204" pitchFamily="34" charset="0"/>
              </a:rPr>
              <a:t> band.</a:t>
            </a:r>
          </a:p>
          <a:p>
            <a:pPr marL="461963" indent="-461963" algn="just">
              <a:lnSpc>
                <a:spcPct val="150000"/>
              </a:lnSpc>
              <a:spcBef>
                <a:spcPts val="6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Remove </a:t>
            </a:r>
            <a:r>
              <a:rPr lang="en-US" sz="2400" b="1" dirty="0">
                <a:solidFill>
                  <a:schemeClr val="tx2"/>
                </a:solidFill>
                <a:latin typeface="Arial" panose="020B0604020202020204" pitchFamily="34" charset="0"/>
                <a:cs typeface="Arial" panose="020B0604020202020204" pitchFamily="34" charset="0"/>
              </a:rPr>
              <a:t>from</a:t>
            </a:r>
            <a:r>
              <a:rPr lang="en-US" sz="2400" dirty="0">
                <a:solidFill>
                  <a:schemeClr val="tx2"/>
                </a:solidFill>
                <a:latin typeface="Arial" panose="020B0604020202020204" pitchFamily="34" charset="0"/>
                <a:cs typeface="Arial" panose="020B0604020202020204" pitchFamily="34" charset="0"/>
              </a:rPr>
              <a:t> the face. </a:t>
            </a:r>
          </a:p>
          <a:p>
            <a:pPr marL="461963" indent="-461963" algn="just">
              <a:lnSpc>
                <a:spcPct val="1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Do </a:t>
            </a:r>
            <a:r>
              <a:rPr lang="en-US" sz="2400" b="1" dirty="0">
                <a:solidFill>
                  <a:schemeClr val="tx2"/>
                </a:solidFill>
                <a:latin typeface="Arial" panose="020B0604020202020204" pitchFamily="34" charset="0"/>
                <a:cs typeface="Arial" panose="020B0604020202020204" pitchFamily="34" charset="0"/>
              </a:rPr>
              <a:t>NOT</a:t>
            </a:r>
            <a:r>
              <a:rPr lang="en-US" sz="2400" dirty="0">
                <a:solidFill>
                  <a:schemeClr val="tx2"/>
                </a:solidFill>
                <a:latin typeface="Arial" panose="020B0604020202020204" pitchFamily="34" charset="0"/>
                <a:cs typeface="Arial" panose="020B0604020202020204" pitchFamily="34" charset="0"/>
              </a:rPr>
              <a:t> touch the </a:t>
            </a:r>
            <a:r>
              <a:rPr lang="en-US" sz="2400" b="1" dirty="0">
                <a:solidFill>
                  <a:schemeClr val="tx2"/>
                </a:solidFill>
                <a:latin typeface="Arial" panose="020B0604020202020204" pitchFamily="34" charset="0"/>
                <a:cs typeface="Arial" panose="020B0604020202020204" pitchFamily="34" charset="0"/>
              </a:rPr>
              <a:t>front</a:t>
            </a:r>
            <a:r>
              <a:rPr lang="en-US" sz="2400" dirty="0">
                <a:solidFill>
                  <a:schemeClr val="tx2"/>
                </a:solidFill>
                <a:latin typeface="Arial" panose="020B0604020202020204" pitchFamily="34" charset="0"/>
                <a:cs typeface="Arial" panose="020B0604020202020204" pitchFamily="34" charset="0"/>
              </a:rPr>
              <a:t> of the mask as it</a:t>
            </a:r>
          </a:p>
          <a:p>
            <a:pPr marL="0" indent="0" algn="just">
              <a:lnSpc>
                <a:spcPct val="100000"/>
              </a:lnSpc>
              <a:spcBef>
                <a:spcPts val="0"/>
              </a:spcBef>
              <a:buSzPct val="92000"/>
              <a:buNone/>
            </a:pPr>
            <a:r>
              <a:rPr lang="en-US" sz="2400" dirty="0">
                <a:solidFill>
                  <a:schemeClr val="tx2"/>
                </a:solidFill>
                <a:latin typeface="Arial" panose="020B0604020202020204" pitchFamily="34" charset="0"/>
                <a:cs typeface="Arial" panose="020B0604020202020204" pitchFamily="34" charset="0"/>
              </a:rPr>
              <a:t>      is considered </a:t>
            </a:r>
            <a:r>
              <a:rPr lang="en-US" sz="2400" b="1" dirty="0">
                <a:solidFill>
                  <a:schemeClr val="tx2"/>
                </a:solidFill>
                <a:latin typeface="Arial" panose="020B0604020202020204" pitchFamily="34" charset="0"/>
                <a:cs typeface="Arial" panose="020B0604020202020204" pitchFamily="34" charset="0"/>
              </a:rPr>
              <a:t>contaminated</a:t>
            </a:r>
            <a:r>
              <a:rPr lang="en-US" sz="2400" dirty="0">
                <a:solidFill>
                  <a:schemeClr val="tx2"/>
                </a:solidFill>
                <a:latin typeface="Arial" panose="020B0604020202020204" pitchFamily="34" charset="0"/>
                <a:cs typeface="Arial" panose="020B0604020202020204" pitchFamily="34" charset="0"/>
              </a:rPr>
              <a:t>.</a:t>
            </a:r>
          </a:p>
          <a:p>
            <a:pPr marL="461963" indent="-461963" algn="just">
              <a:lnSpc>
                <a:spcPct val="2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Discard in </a:t>
            </a:r>
            <a:r>
              <a:rPr lang="en-US" sz="2400" b="1" dirty="0">
                <a:solidFill>
                  <a:schemeClr val="tx2"/>
                </a:solidFill>
                <a:latin typeface="Arial" panose="020B0604020202020204" pitchFamily="34" charset="0"/>
                <a:cs typeface="Arial" panose="020B0604020202020204" pitchFamily="34" charset="0"/>
              </a:rPr>
              <a:t>appropriate</a:t>
            </a:r>
            <a:r>
              <a:rPr lang="en-US" sz="2400" dirty="0">
                <a:solidFill>
                  <a:schemeClr val="tx2"/>
                </a:solidFill>
                <a:latin typeface="Arial" panose="020B0604020202020204" pitchFamily="34" charset="0"/>
                <a:cs typeface="Arial" panose="020B0604020202020204" pitchFamily="34" charset="0"/>
              </a:rPr>
              <a:t> waste receptacle.</a:t>
            </a:r>
          </a:p>
          <a:p>
            <a:pPr marL="0" indent="0" algn="just">
              <a:spcBef>
                <a:spcPts val="1200"/>
              </a:spcBef>
              <a:spcAft>
                <a:spcPts val="1200"/>
              </a:spcAft>
              <a:buSzPct val="92000"/>
              <a:buNone/>
            </a:pPr>
            <a:endParaRPr lang="en-US"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159B1A1-D5B1-446D-B1A9-8A4FFCA5EC94}"/>
              </a:ext>
            </a:extLst>
          </p:cNvPr>
          <p:cNvPicPr>
            <a:picLocks noChangeAspect="1"/>
          </p:cNvPicPr>
          <p:nvPr/>
        </p:nvPicPr>
        <p:blipFill>
          <a:blip r:embed="rId3"/>
          <a:stretch>
            <a:fillRect/>
          </a:stretch>
        </p:blipFill>
        <p:spPr>
          <a:xfrm>
            <a:off x="8728393" y="1418908"/>
            <a:ext cx="2036815" cy="2286000"/>
          </a:xfrm>
          <a:prstGeom prst="rect">
            <a:avLst/>
          </a:prstGeom>
        </p:spPr>
      </p:pic>
      <p:pic>
        <p:nvPicPr>
          <p:cNvPr id="7" name="Picture 6">
            <a:extLst>
              <a:ext uri="{FF2B5EF4-FFF2-40B4-BE49-F238E27FC236}">
                <a16:creationId xmlns:a16="http://schemas.microsoft.com/office/drawing/2014/main" id="{9700B109-C3DE-4225-BCB0-F1B1AB363B4B}"/>
              </a:ext>
            </a:extLst>
          </p:cNvPr>
          <p:cNvPicPr>
            <a:picLocks noChangeAspect="1"/>
          </p:cNvPicPr>
          <p:nvPr/>
        </p:nvPicPr>
        <p:blipFill>
          <a:blip r:embed="rId4"/>
          <a:stretch>
            <a:fillRect/>
          </a:stretch>
        </p:blipFill>
        <p:spPr>
          <a:xfrm>
            <a:off x="8541819" y="4284664"/>
            <a:ext cx="2409962" cy="1979612"/>
          </a:xfrm>
          <a:prstGeom prst="rect">
            <a:avLst/>
          </a:prstGeom>
        </p:spPr>
      </p:pic>
    </p:spTree>
    <p:extLst>
      <p:ext uri="{BB962C8B-B14F-4D97-AF65-F5344CB8AC3E}">
        <p14:creationId xmlns:p14="http://schemas.microsoft.com/office/powerpoint/2010/main" val="386773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Removing a Particulate Respirator</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29</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370012" y="1524000"/>
            <a:ext cx="9762541" cy="4648200"/>
          </a:xfrm>
        </p:spPr>
        <p:txBody>
          <a:bodyPr>
            <a:normAutofit/>
          </a:bodyPr>
          <a:lstStyle/>
          <a:p>
            <a:pPr marL="461963" indent="-461963" algn="just">
              <a:lnSpc>
                <a:spcPct val="15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Do </a:t>
            </a:r>
            <a:r>
              <a:rPr lang="en-US" sz="2400" b="1" dirty="0">
                <a:solidFill>
                  <a:schemeClr val="tx2"/>
                </a:solidFill>
                <a:latin typeface="Arial" panose="020B0604020202020204" pitchFamily="34" charset="0"/>
                <a:cs typeface="Arial" panose="020B0604020202020204" pitchFamily="34" charset="0"/>
              </a:rPr>
              <a:t>NOT</a:t>
            </a:r>
            <a:r>
              <a:rPr lang="en-US" sz="2400" dirty="0">
                <a:solidFill>
                  <a:schemeClr val="tx2"/>
                </a:solidFill>
                <a:latin typeface="Arial" panose="020B0604020202020204" pitchFamily="34" charset="0"/>
                <a:cs typeface="Arial" panose="020B0604020202020204" pitchFamily="34" charset="0"/>
              </a:rPr>
              <a:t> touch the </a:t>
            </a:r>
            <a:r>
              <a:rPr lang="en-US" sz="2400" b="1" dirty="0">
                <a:solidFill>
                  <a:schemeClr val="tx2"/>
                </a:solidFill>
                <a:latin typeface="Arial" panose="020B0604020202020204" pitchFamily="34" charset="0"/>
                <a:cs typeface="Arial" panose="020B0604020202020204" pitchFamily="34" charset="0"/>
              </a:rPr>
              <a:t>front</a:t>
            </a:r>
            <a:r>
              <a:rPr lang="en-US" sz="2400" dirty="0">
                <a:solidFill>
                  <a:schemeClr val="tx2"/>
                </a:solidFill>
                <a:latin typeface="Arial" panose="020B0604020202020204" pitchFamily="34" charset="0"/>
                <a:cs typeface="Arial" panose="020B0604020202020204" pitchFamily="34" charset="0"/>
              </a:rPr>
              <a:t> of the mask as it</a:t>
            </a:r>
          </a:p>
          <a:p>
            <a:pPr marL="0" indent="0" algn="just">
              <a:lnSpc>
                <a:spcPct val="100000"/>
              </a:lnSpc>
              <a:spcBef>
                <a:spcPts val="0"/>
              </a:spcBef>
              <a:buSzPct val="92000"/>
              <a:buNone/>
            </a:pPr>
            <a:r>
              <a:rPr lang="en-US" sz="2400" dirty="0">
                <a:solidFill>
                  <a:schemeClr val="tx2"/>
                </a:solidFill>
                <a:latin typeface="Arial" panose="020B0604020202020204" pitchFamily="34" charset="0"/>
                <a:cs typeface="Arial" panose="020B0604020202020204" pitchFamily="34" charset="0"/>
              </a:rPr>
              <a:t>      is considered </a:t>
            </a:r>
            <a:r>
              <a:rPr lang="en-US" sz="2400" b="1" dirty="0">
                <a:solidFill>
                  <a:schemeClr val="tx2"/>
                </a:solidFill>
                <a:latin typeface="Arial" panose="020B0604020202020204" pitchFamily="34" charset="0"/>
                <a:cs typeface="Arial" panose="020B0604020202020204" pitchFamily="34" charset="0"/>
              </a:rPr>
              <a:t>contaminated</a:t>
            </a:r>
            <a:r>
              <a:rPr lang="en-US" sz="2400" dirty="0">
                <a:solidFill>
                  <a:schemeClr val="tx2"/>
                </a:solidFill>
                <a:latin typeface="Arial" panose="020B0604020202020204" pitchFamily="34" charset="0"/>
                <a:cs typeface="Arial" panose="020B0604020202020204" pitchFamily="34" charset="0"/>
              </a:rPr>
              <a:t>.</a:t>
            </a:r>
          </a:p>
          <a:p>
            <a:pPr marL="457200" indent="-457200" algn="just">
              <a:lnSpc>
                <a:spcPct val="200000"/>
              </a:lnSpc>
              <a:spcBef>
                <a:spcPts val="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Lift the </a:t>
            </a:r>
            <a:r>
              <a:rPr lang="en-US" sz="2400" b="1" dirty="0">
                <a:solidFill>
                  <a:schemeClr val="tx2"/>
                </a:solidFill>
                <a:latin typeface="Arial" panose="020B0604020202020204" pitchFamily="34" charset="0"/>
                <a:cs typeface="Arial" panose="020B0604020202020204" pitchFamily="34" charset="0"/>
              </a:rPr>
              <a:t>BOTTOM</a:t>
            </a:r>
            <a:r>
              <a:rPr lang="en-US" sz="2400" dirty="0">
                <a:solidFill>
                  <a:schemeClr val="tx2"/>
                </a:solidFill>
                <a:latin typeface="Arial" panose="020B0604020202020204" pitchFamily="34" charset="0"/>
                <a:cs typeface="Arial" panose="020B0604020202020204" pitchFamily="34" charset="0"/>
              </a:rPr>
              <a:t> elastic </a:t>
            </a:r>
            <a:r>
              <a:rPr lang="en-US" sz="2400" b="1" dirty="0">
                <a:solidFill>
                  <a:schemeClr val="tx2"/>
                </a:solidFill>
                <a:latin typeface="Arial" panose="020B0604020202020204" pitchFamily="34" charset="0"/>
                <a:cs typeface="Arial" panose="020B0604020202020204" pitchFamily="34" charset="0"/>
              </a:rPr>
              <a:t>over</a:t>
            </a:r>
            <a:r>
              <a:rPr lang="en-US" sz="2400" dirty="0">
                <a:solidFill>
                  <a:schemeClr val="tx2"/>
                </a:solidFill>
                <a:latin typeface="Arial" panose="020B0604020202020204" pitchFamily="34" charset="0"/>
                <a:cs typeface="Arial" panose="020B0604020202020204" pitchFamily="34" charset="0"/>
              </a:rPr>
              <a:t> your head first.</a:t>
            </a:r>
          </a:p>
          <a:p>
            <a:pPr marL="461963" indent="-461963" algn="just">
              <a:lnSpc>
                <a:spcPct val="15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Then </a:t>
            </a:r>
            <a:r>
              <a:rPr lang="en-US" sz="2400" b="1" dirty="0">
                <a:solidFill>
                  <a:schemeClr val="tx2"/>
                </a:solidFill>
                <a:latin typeface="Arial" panose="020B0604020202020204" pitchFamily="34" charset="0"/>
                <a:cs typeface="Arial" panose="020B0604020202020204" pitchFamily="34" charset="0"/>
              </a:rPr>
              <a:t>LIFT</a:t>
            </a:r>
            <a:r>
              <a:rPr lang="en-US" sz="2400" dirty="0">
                <a:solidFill>
                  <a:schemeClr val="tx2"/>
                </a:solidFill>
                <a:latin typeface="Arial" panose="020B0604020202020204" pitchFamily="34" charset="0"/>
                <a:cs typeface="Arial" panose="020B0604020202020204" pitchFamily="34" charset="0"/>
              </a:rPr>
              <a:t> off the </a:t>
            </a:r>
            <a:r>
              <a:rPr lang="en-US" sz="2400" b="1" dirty="0">
                <a:solidFill>
                  <a:schemeClr val="tx2"/>
                </a:solidFill>
                <a:latin typeface="Arial" panose="020B0604020202020204" pitchFamily="34" charset="0"/>
                <a:cs typeface="Arial" panose="020B0604020202020204" pitchFamily="34" charset="0"/>
              </a:rPr>
              <a:t>TOP</a:t>
            </a:r>
            <a:r>
              <a:rPr lang="en-US" sz="2400" dirty="0">
                <a:solidFill>
                  <a:schemeClr val="tx2"/>
                </a:solidFill>
                <a:latin typeface="Arial" panose="020B0604020202020204" pitchFamily="34" charset="0"/>
                <a:cs typeface="Arial" panose="020B0604020202020204" pitchFamily="34" charset="0"/>
              </a:rPr>
              <a:t> elastic. </a:t>
            </a:r>
          </a:p>
          <a:p>
            <a:pPr marL="461963" indent="-461963" algn="just">
              <a:lnSpc>
                <a:spcPct val="200000"/>
              </a:lnSpc>
              <a:spcBef>
                <a:spcPts val="120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Discard in </a:t>
            </a:r>
            <a:r>
              <a:rPr lang="en-US" sz="2400" b="1" dirty="0">
                <a:solidFill>
                  <a:schemeClr val="tx2"/>
                </a:solidFill>
                <a:latin typeface="Arial" panose="020B0604020202020204" pitchFamily="34" charset="0"/>
                <a:cs typeface="Arial" panose="020B0604020202020204" pitchFamily="34" charset="0"/>
              </a:rPr>
              <a:t>appropriate</a:t>
            </a:r>
            <a:r>
              <a:rPr lang="en-US" sz="2400" dirty="0">
                <a:solidFill>
                  <a:schemeClr val="tx2"/>
                </a:solidFill>
                <a:latin typeface="Arial" panose="020B0604020202020204" pitchFamily="34" charset="0"/>
                <a:cs typeface="Arial" panose="020B0604020202020204" pitchFamily="34" charset="0"/>
              </a:rPr>
              <a:t> waste receptacle.</a:t>
            </a:r>
          </a:p>
          <a:p>
            <a:pPr marL="0" indent="0" algn="just">
              <a:spcBef>
                <a:spcPts val="1200"/>
              </a:spcBef>
              <a:spcAft>
                <a:spcPts val="1200"/>
              </a:spcAft>
              <a:buSzPct val="92000"/>
              <a:buNone/>
            </a:pPr>
            <a:endParaRPr lang="en-US"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B5FB920-00A4-4AEF-B2ED-7F4A8EC5BC4C}"/>
              </a:ext>
            </a:extLst>
          </p:cNvPr>
          <p:cNvPicPr>
            <a:picLocks noChangeAspect="1"/>
          </p:cNvPicPr>
          <p:nvPr/>
        </p:nvPicPr>
        <p:blipFill>
          <a:blip r:embed="rId3"/>
          <a:stretch>
            <a:fillRect/>
          </a:stretch>
        </p:blipFill>
        <p:spPr>
          <a:xfrm>
            <a:off x="9002549" y="1675529"/>
            <a:ext cx="1828800" cy="1813301"/>
          </a:xfrm>
          <a:prstGeom prst="rect">
            <a:avLst/>
          </a:prstGeom>
        </p:spPr>
      </p:pic>
      <p:pic>
        <p:nvPicPr>
          <p:cNvPr id="7" name="Picture 6">
            <a:extLst>
              <a:ext uri="{FF2B5EF4-FFF2-40B4-BE49-F238E27FC236}">
                <a16:creationId xmlns:a16="http://schemas.microsoft.com/office/drawing/2014/main" id="{CEE35F54-0963-4AFB-A1B7-D0D7A16D00F4}"/>
              </a:ext>
            </a:extLst>
          </p:cNvPr>
          <p:cNvPicPr>
            <a:picLocks noChangeAspect="1"/>
          </p:cNvPicPr>
          <p:nvPr/>
        </p:nvPicPr>
        <p:blipFill>
          <a:blip r:embed="rId4"/>
          <a:stretch>
            <a:fillRect/>
          </a:stretch>
        </p:blipFill>
        <p:spPr>
          <a:xfrm>
            <a:off x="9002549" y="3687774"/>
            <a:ext cx="1828799" cy="1722426"/>
          </a:xfrm>
          <a:prstGeom prst="rect">
            <a:avLst/>
          </a:prstGeom>
        </p:spPr>
      </p:pic>
    </p:spTree>
    <p:extLst>
      <p:ext uri="{BB962C8B-B14F-4D97-AF65-F5344CB8AC3E}">
        <p14:creationId xmlns:p14="http://schemas.microsoft.com/office/powerpoint/2010/main" val="802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5" y="518614"/>
            <a:ext cx="9782801" cy="6858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US" b="1" dirty="0">
                <a:solidFill>
                  <a:schemeClr val="tx2"/>
                </a:solidFill>
                <a:latin typeface="Arial" panose="020B0604020202020204" pitchFamily="34" charset="0"/>
                <a:cs typeface="Arial" panose="020B0604020202020204" pitchFamily="34" charset="0"/>
              </a:rPr>
              <a:t>Definitions</a:t>
            </a:r>
          </a:p>
        </p:txBody>
      </p:sp>
      <p:sp>
        <p:nvSpPr>
          <p:cNvPr id="14" name="Content Placeholder 13"/>
          <p:cNvSpPr>
            <a:spLocks noGrp="1"/>
          </p:cNvSpPr>
          <p:nvPr>
            <p:ph idx="1"/>
          </p:nvPr>
        </p:nvSpPr>
        <p:spPr>
          <a:xfrm>
            <a:off x="1593436" y="1905000"/>
            <a:ext cx="9782801" cy="4191000"/>
          </a:xfrm>
        </p:spPr>
        <p:txBody>
          <a:bodyPr>
            <a:normAutofit/>
          </a:bodyPr>
          <a:lstStyle/>
          <a:p>
            <a:pPr marL="461963" indent="-461963" algn="just">
              <a:lnSpc>
                <a:spcPct val="100000"/>
              </a:lnSpc>
              <a:spcBef>
                <a:spcPts val="1200"/>
              </a:spcBef>
              <a:spcAft>
                <a:spcPts val="12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Hand Hygiene </a:t>
            </a:r>
            <a:r>
              <a:rPr lang="en-US" sz="2400" dirty="0">
                <a:solidFill>
                  <a:schemeClr val="tx2"/>
                </a:solidFill>
                <a:latin typeface="Arial" panose="020B0604020202020204" pitchFamily="34" charset="0"/>
                <a:cs typeface="Arial" panose="020B0604020202020204" pitchFamily="34" charset="0"/>
              </a:rPr>
              <a:t>is a </a:t>
            </a:r>
            <a:r>
              <a:rPr lang="en-US" sz="2400" i="1" u="sng" dirty="0">
                <a:solidFill>
                  <a:schemeClr val="tx2"/>
                </a:solidFill>
                <a:latin typeface="Arial" panose="020B0604020202020204" pitchFamily="34" charset="0"/>
                <a:cs typeface="Arial" panose="020B0604020202020204" pitchFamily="34" charset="0"/>
              </a:rPr>
              <a:t>general</a:t>
            </a:r>
            <a:r>
              <a:rPr lang="en-US" sz="2400" dirty="0">
                <a:solidFill>
                  <a:schemeClr val="tx2"/>
                </a:solidFill>
                <a:latin typeface="Arial" panose="020B0604020202020204" pitchFamily="34" charset="0"/>
                <a:cs typeface="Arial" panose="020B0604020202020204" pitchFamily="34" charset="0"/>
              </a:rPr>
              <a:t> term that applies to hand washing with soap and water, or the use of a waterless alcohol-based antiseptic </a:t>
            </a:r>
            <a:r>
              <a:rPr lang="en-US" sz="2400" dirty="0" err="1">
                <a:solidFill>
                  <a:schemeClr val="tx2"/>
                </a:solidFill>
                <a:latin typeface="Arial" panose="020B0604020202020204" pitchFamily="34" charset="0"/>
                <a:cs typeface="Arial" panose="020B0604020202020204" pitchFamily="34" charset="0"/>
              </a:rPr>
              <a:t>handrub</a:t>
            </a:r>
            <a:r>
              <a:rPr lang="en-US" sz="2400" dirty="0">
                <a:solidFill>
                  <a:schemeClr val="tx2"/>
                </a:solidFill>
                <a:latin typeface="Arial" panose="020B0604020202020204" pitchFamily="34" charset="0"/>
                <a:cs typeface="Arial" panose="020B0604020202020204" pitchFamily="34" charset="0"/>
              </a:rPr>
              <a:t> (ABHR).</a:t>
            </a:r>
          </a:p>
          <a:p>
            <a:pPr marL="461963" indent="-461963" algn="just">
              <a:lnSpc>
                <a:spcPct val="100000"/>
              </a:lnSpc>
              <a:spcBef>
                <a:spcPts val="1200"/>
              </a:spcBef>
              <a:spcAft>
                <a:spcPts val="12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Personal Protective Equipment (PPE) </a:t>
            </a:r>
            <a:r>
              <a:rPr lang="en-US" sz="2400" dirty="0">
                <a:solidFill>
                  <a:schemeClr val="tx2"/>
                </a:solidFill>
                <a:latin typeface="Arial" panose="020B0604020202020204" pitchFamily="34" charset="0"/>
                <a:cs typeface="Arial" panose="020B0604020202020204" pitchFamily="34" charset="0"/>
              </a:rPr>
              <a:t>is </a:t>
            </a:r>
            <a:r>
              <a:rPr lang="en-US" sz="2400" i="1" u="sng" dirty="0">
                <a:solidFill>
                  <a:schemeClr val="tx2"/>
                </a:solidFill>
                <a:latin typeface="Arial" panose="020B0604020202020204" pitchFamily="34" charset="0"/>
                <a:cs typeface="Arial" panose="020B0604020202020204" pitchFamily="34" charset="0"/>
              </a:rPr>
              <a:t>defined</a:t>
            </a:r>
            <a:r>
              <a:rPr lang="en-US" sz="2400" dirty="0">
                <a:solidFill>
                  <a:schemeClr val="tx2"/>
                </a:solidFill>
                <a:latin typeface="Arial" panose="020B0604020202020204" pitchFamily="34" charset="0"/>
                <a:cs typeface="Arial" panose="020B0604020202020204" pitchFamily="34" charset="0"/>
              </a:rPr>
              <a:t> as protective items or garments worn by caregivers for protection against infectious materials and diseases, and to </a:t>
            </a:r>
            <a:r>
              <a:rPr lang="en-US" sz="2400" u="sng" dirty="0">
                <a:solidFill>
                  <a:schemeClr val="tx2"/>
                </a:solidFill>
                <a:latin typeface="Arial" panose="020B0604020202020204" pitchFamily="34" charset="0"/>
                <a:cs typeface="Arial" panose="020B0604020202020204" pitchFamily="34" charset="0"/>
              </a:rPr>
              <a:t>prevent</a:t>
            </a:r>
            <a:r>
              <a:rPr lang="en-US" sz="2400" dirty="0">
                <a:solidFill>
                  <a:schemeClr val="tx2"/>
                </a:solidFill>
                <a:latin typeface="Arial" panose="020B0604020202020204" pitchFamily="34" charset="0"/>
                <a:cs typeface="Arial" panose="020B0604020202020204" pitchFamily="34" charset="0"/>
              </a:rPr>
              <a:t> cross-transmission of infectious materials and/or communicable diseases among residents.</a:t>
            </a: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3</a:t>
            </a:fld>
            <a:endParaRPr lang="en-US"/>
          </a:p>
        </p:txBody>
      </p:sp>
    </p:spTree>
    <p:extLst>
      <p:ext uri="{BB962C8B-B14F-4D97-AF65-F5344CB8AC3E}">
        <p14:creationId xmlns:p14="http://schemas.microsoft.com/office/powerpoint/2010/main" val="35262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4572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2800" b="1" dirty="0">
                <a:solidFill>
                  <a:schemeClr val="tx2"/>
                </a:solidFill>
                <a:latin typeface="Arial" panose="020B0604020202020204" pitchFamily="34" charset="0"/>
                <a:cs typeface="Arial" panose="020B0604020202020204" pitchFamily="34" charset="0"/>
              </a:rPr>
              <a:t>Hand Hygiene</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30</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370012" y="1524000"/>
            <a:ext cx="9762541" cy="4648200"/>
          </a:xfrm>
        </p:spPr>
        <p:txBody>
          <a:bodyPr>
            <a:normAutofit/>
          </a:bodyPr>
          <a:lstStyle/>
          <a:p>
            <a:pPr marL="457200" indent="-457200" algn="just">
              <a:lnSpc>
                <a:spcPct val="200000"/>
              </a:lnSpc>
              <a:spcBef>
                <a:spcPts val="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Perform hand hygiene </a:t>
            </a:r>
            <a:r>
              <a:rPr lang="en-US" sz="2400" b="1" dirty="0">
                <a:solidFill>
                  <a:schemeClr val="tx2"/>
                </a:solidFill>
                <a:latin typeface="Arial" panose="020B0604020202020204" pitchFamily="34" charset="0"/>
                <a:cs typeface="Arial" panose="020B0604020202020204" pitchFamily="34" charset="0"/>
              </a:rPr>
              <a:t>immediately</a:t>
            </a:r>
            <a:r>
              <a:rPr lang="en-US" sz="2400" dirty="0">
                <a:solidFill>
                  <a:schemeClr val="tx2"/>
                </a:solidFill>
                <a:latin typeface="Arial" panose="020B0604020202020204" pitchFamily="34" charset="0"/>
                <a:cs typeface="Arial" panose="020B0604020202020204" pitchFamily="34" charset="0"/>
              </a:rPr>
              <a:t> </a:t>
            </a:r>
            <a:r>
              <a:rPr lang="en-US" sz="2400" u="sng" dirty="0">
                <a:solidFill>
                  <a:schemeClr val="tx2"/>
                </a:solidFill>
                <a:latin typeface="Arial" panose="020B0604020202020204" pitchFamily="34" charset="0"/>
                <a:cs typeface="Arial" panose="020B0604020202020204" pitchFamily="34" charset="0"/>
              </a:rPr>
              <a:t>after</a:t>
            </a:r>
            <a:r>
              <a:rPr lang="en-US" sz="2400" dirty="0">
                <a:solidFill>
                  <a:schemeClr val="tx2"/>
                </a:solidFill>
                <a:latin typeface="Arial" panose="020B0604020202020204" pitchFamily="34" charset="0"/>
                <a:cs typeface="Arial" panose="020B0604020202020204" pitchFamily="34" charset="0"/>
              </a:rPr>
              <a:t> removing PPE.</a:t>
            </a:r>
          </a:p>
          <a:p>
            <a:pPr marL="914400" lvl="1" indent="-452438" algn="just">
              <a:lnSpc>
                <a:spcPct val="100000"/>
              </a:lnSpc>
              <a:spcBef>
                <a:spcPts val="0"/>
              </a:spcBef>
              <a:buSzPct val="92000"/>
              <a:buFont typeface="Wingdings" panose="05000000000000000000" pitchFamily="2" charset="2"/>
              <a:buChar char="§"/>
            </a:pPr>
            <a:r>
              <a:rPr lang="en-US" sz="2200" dirty="0">
                <a:solidFill>
                  <a:schemeClr val="tx2"/>
                </a:solidFill>
                <a:latin typeface="Arial" panose="020B0604020202020204" pitchFamily="34" charset="0"/>
                <a:cs typeface="Arial" panose="020B0604020202020204" pitchFamily="34" charset="0"/>
              </a:rPr>
              <a:t>If hands become </a:t>
            </a:r>
            <a:r>
              <a:rPr lang="en-US" sz="2200" b="1" dirty="0">
                <a:solidFill>
                  <a:schemeClr val="tx2"/>
                </a:solidFill>
                <a:latin typeface="Arial" panose="020B0604020202020204" pitchFamily="34" charset="0"/>
                <a:cs typeface="Arial" panose="020B0604020202020204" pitchFamily="34" charset="0"/>
              </a:rPr>
              <a:t>visibly</a:t>
            </a:r>
            <a:r>
              <a:rPr lang="en-US" sz="2200" dirty="0">
                <a:solidFill>
                  <a:schemeClr val="tx2"/>
                </a:solidFill>
                <a:latin typeface="Arial" panose="020B0604020202020204" pitchFamily="34" charset="0"/>
                <a:cs typeface="Arial" panose="020B0604020202020204" pitchFamily="34" charset="0"/>
              </a:rPr>
              <a:t> contaminated </a:t>
            </a:r>
            <a:r>
              <a:rPr lang="en-US" sz="2200" b="1" dirty="0">
                <a:solidFill>
                  <a:schemeClr val="tx2"/>
                </a:solidFill>
                <a:latin typeface="Arial" panose="020B0604020202020204" pitchFamily="34" charset="0"/>
                <a:cs typeface="Arial" panose="020B0604020202020204" pitchFamily="34" charset="0"/>
              </a:rPr>
              <a:t>during</a:t>
            </a:r>
            <a:r>
              <a:rPr lang="en-US" sz="2200" dirty="0">
                <a:solidFill>
                  <a:schemeClr val="tx2"/>
                </a:solidFill>
                <a:latin typeface="Arial" panose="020B0604020202020204" pitchFamily="34" charset="0"/>
                <a:cs typeface="Arial" panose="020B0604020202020204" pitchFamily="34" charset="0"/>
              </a:rPr>
              <a:t> PPE removal, wash hands </a:t>
            </a:r>
            <a:r>
              <a:rPr lang="en-US" sz="2200" b="1" dirty="0">
                <a:solidFill>
                  <a:schemeClr val="tx2"/>
                </a:solidFill>
                <a:latin typeface="Arial" panose="020B0604020202020204" pitchFamily="34" charset="0"/>
                <a:cs typeface="Arial" panose="020B0604020202020204" pitchFamily="34" charset="0"/>
              </a:rPr>
              <a:t>before</a:t>
            </a:r>
            <a:r>
              <a:rPr lang="en-US" sz="2200" dirty="0">
                <a:solidFill>
                  <a:schemeClr val="tx2"/>
                </a:solidFill>
                <a:latin typeface="Arial" panose="020B0604020202020204" pitchFamily="34" charset="0"/>
                <a:cs typeface="Arial" panose="020B0604020202020204" pitchFamily="34" charset="0"/>
              </a:rPr>
              <a:t> continuing to remove PPE.</a:t>
            </a:r>
          </a:p>
          <a:p>
            <a:pPr marL="457200" indent="-457200" algn="just">
              <a:lnSpc>
                <a:spcPct val="100000"/>
              </a:lnSpc>
              <a:spcBef>
                <a:spcPts val="1200"/>
              </a:spcBef>
              <a:spcAft>
                <a:spcPts val="12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Wash hands with soap and water or use an alcohol-based hand rub.</a:t>
            </a:r>
          </a:p>
          <a:p>
            <a:pPr marL="457200" indent="-457200" algn="just">
              <a:lnSpc>
                <a:spcPct val="100000"/>
              </a:lnSpc>
              <a:spcBef>
                <a:spcPts val="0"/>
              </a:spcBef>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Ensure that hand hygiene facilities are available at the point needed, e.g., sink or alcohol-based hand rub.</a:t>
            </a: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1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4572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400" b="1" dirty="0">
                <a:solidFill>
                  <a:schemeClr val="tx2"/>
                </a:solidFill>
                <a:latin typeface="Arial" panose="020B0604020202020204" pitchFamily="34" charset="0"/>
                <a:cs typeface="Arial" panose="020B0604020202020204" pitchFamily="34" charset="0"/>
              </a:rPr>
              <a:t>What Type of PPE Would </a:t>
            </a:r>
            <a:r>
              <a:rPr lang="en-US" sz="2400" b="1" u="sng" dirty="0">
                <a:solidFill>
                  <a:schemeClr val="tx2"/>
                </a:solidFill>
                <a:latin typeface="Arial" panose="020B0604020202020204" pitchFamily="34" charset="0"/>
                <a:cs typeface="Arial" panose="020B0604020202020204" pitchFamily="34" charset="0"/>
              </a:rPr>
              <a:t>YOU</a:t>
            </a:r>
            <a:r>
              <a:rPr lang="en-US" sz="2400" b="1" dirty="0">
                <a:solidFill>
                  <a:schemeClr val="tx2"/>
                </a:solidFill>
                <a:latin typeface="Arial" panose="020B0604020202020204" pitchFamily="34" charset="0"/>
                <a:cs typeface="Arial" panose="020B0604020202020204" pitchFamily="34" charset="0"/>
              </a:rPr>
              <a:t> Wear in These Scenarios?</a:t>
            </a: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a:xfrm>
            <a:off x="1522412" y="6356351"/>
            <a:ext cx="3974065" cy="365125"/>
          </a:xfrm>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31</a:t>
            </a:fld>
            <a:endParaRPr lang="en-US"/>
          </a:p>
        </p:txBody>
      </p:sp>
      <p:sp>
        <p:nvSpPr>
          <p:cNvPr id="8" name="Content Placeholder 13">
            <a:extLst>
              <a:ext uri="{FF2B5EF4-FFF2-40B4-BE49-F238E27FC236}">
                <a16:creationId xmlns:a16="http://schemas.microsoft.com/office/drawing/2014/main" id="{6FF8758A-AC93-429E-9C36-11357BB4EBE4}"/>
              </a:ext>
            </a:extLst>
          </p:cNvPr>
          <p:cNvSpPr>
            <a:spLocks noGrp="1"/>
          </p:cNvSpPr>
          <p:nvPr>
            <p:ph idx="1"/>
          </p:nvPr>
        </p:nvSpPr>
        <p:spPr>
          <a:xfrm>
            <a:off x="1370012" y="1524000"/>
            <a:ext cx="9762541" cy="4648200"/>
          </a:xfrm>
        </p:spPr>
        <p:txBody>
          <a:bodyPr>
            <a:normAutofit/>
          </a:bodyPr>
          <a:lstStyle/>
          <a:p>
            <a:pPr marL="457200" indent="-457200" algn="just">
              <a:lnSpc>
                <a:spcPct val="100000"/>
              </a:lnSpc>
              <a:spcBef>
                <a:spcPts val="600"/>
              </a:spcBef>
              <a:spcAft>
                <a:spcPts val="600"/>
              </a:spcAft>
              <a:buSzPct val="92000"/>
              <a:buFont typeface="+mj-lt"/>
              <a:buAutoNum type="arabicPeriod"/>
            </a:pPr>
            <a:r>
              <a:rPr lang="en-US" sz="2400" dirty="0">
                <a:solidFill>
                  <a:schemeClr val="tx2"/>
                </a:solidFill>
                <a:latin typeface="Arial" panose="020B0604020202020204" pitchFamily="34" charset="0"/>
                <a:cs typeface="Arial" panose="020B0604020202020204" pitchFamily="34" charset="0"/>
              </a:rPr>
              <a:t>Giving a bed bath?</a:t>
            </a:r>
          </a:p>
          <a:p>
            <a:pPr marL="457200" indent="-457200" algn="just">
              <a:lnSpc>
                <a:spcPct val="100000"/>
              </a:lnSpc>
              <a:spcBef>
                <a:spcPts val="600"/>
              </a:spcBef>
              <a:spcAft>
                <a:spcPts val="600"/>
              </a:spcAft>
              <a:buSzPct val="92000"/>
              <a:buFont typeface="+mj-lt"/>
              <a:buAutoNum type="arabicPeriod"/>
            </a:pPr>
            <a:r>
              <a:rPr lang="en-US" sz="2400" dirty="0">
                <a:solidFill>
                  <a:schemeClr val="tx2"/>
                </a:solidFill>
                <a:latin typeface="Arial" panose="020B0604020202020204" pitchFamily="34" charset="0"/>
                <a:cs typeface="Arial" panose="020B0604020202020204" pitchFamily="34" charset="0"/>
              </a:rPr>
              <a:t>Suctioning oral secretions?</a:t>
            </a:r>
          </a:p>
          <a:p>
            <a:pPr marL="457200" indent="-457200" algn="just">
              <a:lnSpc>
                <a:spcPct val="100000"/>
              </a:lnSpc>
              <a:spcBef>
                <a:spcPts val="600"/>
              </a:spcBef>
              <a:spcAft>
                <a:spcPts val="600"/>
              </a:spcAft>
              <a:buSzPct val="92000"/>
              <a:buFont typeface="+mj-lt"/>
              <a:buAutoNum type="arabicPeriod"/>
            </a:pPr>
            <a:r>
              <a:rPr lang="en-US" sz="2400" dirty="0">
                <a:solidFill>
                  <a:schemeClr val="tx2"/>
                </a:solidFill>
                <a:latin typeface="Arial" panose="020B0604020202020204" pitchFamily="34" charset="0"/>
                <a:cs typeface="Arial" panose="020B0604020202020204" pitchFamily="34" charset="0"/>
              </a:rPr>
              <a:t>Transporting a resident in a wheel-chair?</a:t>
            </a:r>
          </a:p>
          <a:p>
            <a:pPr marL="457200" indent="-457200" algn="just">
              <a:lnSpc>
                <a:spcPct val="100000"/>
              </a:lnSpc>
              <a:spcBef>
                <a:spcPts val="600"/>
              </a:spcBef>
              <a:spcAft>
                <a:spcPts val="600"/>
              </a:spcAft>
              <a:buSzPct val="92000"/>
              <a:buFont typeface="+mj-lt"/>
              <a:buAutoNum type="arabicPeriod"/>
            </a:pPr>
            <a:r>
              <a:rPr lang="en-US" sz="2400" dirty="0">
                <a:solidFill>
                  <a:schemeClr val="tx2"/>
                </a:solidFill>
                <a:latin typeface="Arial" panose="020B0604020202020204" pitchFamily="34" charset="0"/>
                <a:cs typeface="Arial" panose="020B0604020202020204" pitchFamily="34" charset="0"/>
              </a:rPr>
              <a:t>Responding to an emergency where blood is spurting?</a:t>
            </a:r>
          </a:p>
          <a:p>
            <a:pPr marL="457200" indent="-457200" algn="just">
              <a:lnSpc>
                <a:spcPct val="100000"/>
              </a:lnSpc>
              <a:spcBef>
                <a:spcPts val="600"/>
              </a:spcBef>
              <a:spcAft>
                <a:spcPts val="600"/>
              </a:spcAft>
              <a:buSzPct val="92000"/>
              <a:buFont typeface="+mj-lt"/>
              <a:buAutoNum type="arabicPeriod"/>
            </a:pPr>
            <a:r>
              <a:rPr lang="en-US" sz="2400" dirty="0">
                <a:solidFill>
                  <a:schemeClr val="tx2"/>
                </a:solidFill>
                <a:latin typeface="Arial" panose="020B0604020202020204" pitchFamily="34" charset="0"/>
                <a:cs typeface="Arial" panose="020B0604020202020204" pitchFamily="34" charset="0"/>
              </a:rPr>
              <a:t>Drawing blood from a vein?</a:t>
            </a:r>
          </a:p>
          <a:p>
            <a:pPr marL="457200" indent="-457200" algn="just">
              <a:lnSpc>
                <a:spcPct val="100000"/>
              </a:lnSpc>
              <a:spcBef>
                <a:spcPts val="600"/>
              </a:spcBef>
              <a:spcAft>
                <a:spcPts val="600"/>
              </a:spcAft>
              <a:buSzPct val="92000"/>
              <a:buFont typeface="+mj-lt"/>
              <a:buAutoNum type="arabicPeriod"/>
            </a:pPr>
            <a:r>
              <a:rPr lang="en-US" sz="2400" dirty="0">
                <a:solidFill>
                  <a:schemeClr val="tx2"/>
                </a:solidFill>
                <a:latin typeface="Arial" panose="020B0604020202020204" pitchFamily="34" charset="0"/>
                <a:cs typeface="Arial" panose="020B0604020202020204" pitchFamily="34" charset="0"/>
              </a:rPr>
              <a:t>Cleaning an incontinent resident with diarrhea?</a:t>
            </a:r>
          </a:p>
          <a:p>
            <a:pPr marL="457200" indent="-457200" algn="just">
              <a:lnSpc>
                <a:spcPct val="100000"/>
              </a:lnSpc>
              <a:spcBef>
                <a:spcPts val="600"/>
              </a:spcBef>
              <a:spcAft>
                <a:spcPts val="600"/>
              </a:spcAft>
              <a:buSzPct val="92000"/>
              <a:buFont typeface="+mj-lt"/>
              <a:buAutoNum type="arabicPeriod"/>
            </a:pPr>
            <a:r>
              <a:rPr lang="en-US" sz="2400" dirty="0">
                <a:solidFill>
                  <a:schemeClr val="tx2"/>
                </a:solidFill>
                <a:latin typeface="Arial" panose="020B0604020202020204" pitchFamily="34" charset="0"/>
                <a:cs typeface="Arial" panose="020B0604020202020204" pitchFamily="34" charset="0"/>
              </a:rPr>
              <a:t>Irrigating a wound?</a:t>
            </a:r>
          </a:p>
          <a:p>
            <a:pPr marL="457200" indent="-457200" algn="just">
              <a:lnSpc>
                <a:spcPct val="100000"/>
              </a:lnSpc>
              <a:spcBef>
                <a:spcPts val="600"/>
              </a:spcBef>
              <a:spcAft>
                <a:spcPts val="600"/>
              </a:spcAft>
              <a:buSzPct val="92000"/>
              <a:buFont typeface="+mj-lt"/>
              <a:buAutoNum type="arabicPeriod"/>
            </a:pPr>
            <a:r>
              <a:rPr lang="en-US" sz="2400" dirty="0">
                <a:solidFill>
                  <a:schemeClr val="tx2"/>
                </a:solidFill>
                <a:latin typeface="Arial" panose="020B0604020202020204" pitchFamily="34" charset="0"/>
                <a:cs typeface="Arial" panose="020B0604020202020204" pitchFamily="34" charset="0"/>
              </a:rPr>
              <a:t>Taking vital signs?</a:t>
            </a:r>
          </a:p>
          <a:p>
            <a:pPr marL="457200" indent="-457200" algn="just">
              <a:lnSpc>
                <a:spcPct val="100000"/>
              </a:lnSpc>
              <a:spcBef>
                <a:spcPts val="600"/>
              </a:spcBef>
              <a:spcAft>
                <a:spcPts val="600"/>
              </a:spcAft>
              <a:buSzPct val="92000"/>
              <a:buFont typeface="Wingdings" panose="05000000000000000000" pitchFamily="2" charset="2"/>
              <a:buChar char="q"/>
            </a:pPr>
            <a:endParaRPr lang="en-US" sz="2000" dirty="0">
              <a:solidFill>
                <a:schemeClr val="tx2"/>
              </a:solidFill>
              <a:latin typeface="Arial" panose="020B0604020202020204" pitchFamily="34" charset="0"/>
              <a:cs typeface="Arial" panose="020B0604020202020204" pitchFamily="34" charset="0"/>
            </a:endParaRPr>
          </a:p>
          <a:p>
            <a:pPr marL="457200" indent="-457200" algn="just">
              <a:lnSpc>
                <a:spcPct val="200000"/>
              </a:lnSpc>
              <a:spcBef>
                <a:spcPts val="0"/>
              </a:spcBef>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20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46212" y="2933700"/>
            <a:ext cx="9782801" cy="990600"/>
          </a:xfrm>
        </p:spPr>
        <p:txBody>
          <a:bodyPr>
            <a:normAutofit/>
          </a:bodyPr>
          <a:lstStyle/>
          <a:p>
            <a:pPr marL="0" indent="0" algn="ctr">
              <a:lnSpc>
                <a:spcPct val="100000"/>
              </a:lnSpc>
              <a:spcBef>
                <a:spcPts val="1200"/>
              </a:spcBef>
              <a:spcAft>
                <a:spcPts val="1200"/>
              </a:spcAft>
              <a:buSzPct val="92000"/>
              <a:buNone/>
            </a:pPr>
            <a:r>
              <a:rPr lang="en-US" sz="4000" b="1" dirty="0">
                <a:solidFill>
                  <a:schemeClr val="tx2"/>
                </a:solidFill>
                <a:latin typeface="Arial" panose="020B0604020202020204" pitchFamily="34" charset="0"/>
                <a:cs typeface="Arial" panose="020B0604020202020204" pitchFamily="34" charset="0"/>
              </a:rPr>
              <a:t>Question and Answer Session</a:t>
            </a: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32</a:t>
            </a:fld>
            <a:endParaRPr lang="en-US" dirty="0"/>
          </a:p>
        </p:txBody>
      </p:sp>
    </p:spTree>
    <p:extLst>
      <p:ext uri="{BB962C8B-B14F-4D97-AF65-F5344CB8AC3E}">
        <p14:creationId xmlns:p14="http://schemas.microsoft.com/office/powerpoint/2010/main" val="187945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381000"/>
            <a:ext cx="9782801" cy="11430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3200" b="1" dirty="0">
                <a:solidFill>
                  <a:schemeClr val="tx2"/>
                </a:solidFill>
                <a:latin typeface="Arial" panose="020B0604020202020204" pitchFamily="34" charset="0"/>
                <a:cs typeface="Arial" panose="020B0604020202020204" pitchFamily="34" charset="0"/>
              </a:rPr>
              <a:t>Reasons Staff Give for NOT Using </a:t>
            </a:r>
            <a:br>
              <a:rPr lang="en-US" sz="3200" b="1" dirty="0">
                <a:solidFill>
                  <a:schemeClr val="tx2"/>
                </a:solidFill>
                <a:latin typeface="Arial" panose="020B0604020202020204" pitchFamily="34" charset="0"/>
                <a:cs typeface="Arial" panose="020B0604020202020204" pitchFamily="34" charset="0"/>
              </a:rPr>
            </a:br>
            <a:r>
              <a:rPr lang="en-US" sz="3200" b="1" dirty="0">
                <a:solidFill>
                  <a:schemeClr val="tx2"/>
                </a:solidFill>
                <a:latin typeface="Arial" panose="020B0604020202020204" pitchFamily="34" charset="0"/>
                <a:cs typeface="Arial" panose="020B0604020202020204" pitchFamily="34" charset="0"/>
              </a:rPr>
              <a:t>Personal Protective Equipment (PPE)</a:t>
            </a:r>
          </a:p>
        </p:txBody>
      </p:sp>
      <p:sp>
        <p:nvSpPr>
          <p:cNvPr id="14" name="Content Placeholder 13"/>
          <p:cNvSpPr>
            <a:spLocks noGrp="1"/>
          </p:cNvSpPr>
          <p:nvPr>
            <p:ph idx="1"/>
          </p:nvPr>
        </p:nvSpPr>
        <p:spPr>
          <a:xfrm>
            <a:off x="1593436" y="1905000"/>
            <a:ext cx="9782801" cy="4267200"/>
          </a:xfrm>
        </p:spPr>
        <p:txBody>
          <a:bodyPr/>
          <a:lstStyle/>
          <a:p>
            <a:pPr marL="461963" indent="-461963" algn="just">
              <a:lnSpc>
                <a:spcPct val="100000"/>
              </a:lnSpc>
              <a:spcBef>
                <a:spcPts val="400"/>
              </a:spcBef>
              <a:spcAft>
                <a:spcPts val="4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It’s uncomfortable.</a:t>
            </a:r>
          </a:p>
          <a:p>
            <a:pPr marL="461963" indent="-461963" algn="just">
              <a:lnSpc>
                <a:spcPct val="100000"/>
              </a:lnSpc>
              <a:spcBef>
                <a:spcPts val="400"/>
              </a:spcBef>
              <a:spcAft>
                <a:spcPts val="4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It doesn’t fit me.</a:t>
            </a:r>
          </a:p>
          <a:p>
            <a:pPr marL="461963" indent="-461963" algn="just">
              <a:lnSpc>
                <a:spcPct val="100000"/>
              </a:lnSpc>
              <a:spcBef>
                <a:spcPts val="400"/>
              </a:spcBef>
              <a:spcAft>
                <a:spcPts val="4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Takes too long to put on and remove.</a:t>
            </a:r>
          </a:p>
          <a:p>
            <a:pPr marL="461963" indent="-461963" algn="just">
              <a:lnSpc>
                <a:spcPct val="100000"/>
              </a:lnSpc>
              <a:spcBef>
                <a:spcPts val="400"/>
              </a:spcBef>
              <a:spcAft>
                <a:spcPts val="4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Interferes with my ability to do the task.</a:t>
            </a:r>
          </a:p>
          <a:p>
            <a:pPr marL="461963" indent="-461963" algn="just">
              <a:lnSpc>
                <a:spcPct val="100000"/>
              </a:lnSpc>
              <a:spcBef>
                <a:spcPts val="400"/>
              </a:spcBef>
              <a:spcAft>
                <a:spcPts val="4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I forgot.</a:t>
            </a:r>
          </a:p>
          <a:p>
            <a:pPr marL="461963" indent="-461963" algn="just">
              <a:lnSpc>
                <a:spcPct val="100000"/>
              </a:lnSpc>
              <a:spcBef>
                <a:spcPts val="400"/>
              </a:spcBef>
              <a:spcAft>
                <a:spcPts val="4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Not available when needed.</a:t>
            </a:r>
          </a:p>
          <a:p>
            <a:pPr marL="461963" indent="-461963" algn="just">
              <a:lnSpc>
                <a:spcPct val="100000"/>
              </a:lnSpc>
              <a:spcBef>
                <a:spcPts val="400"/>
              </a:spcBef>
              <a:spcAft>
                <a:spcPts val="4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This task will only take a couple of minutes.</a:t>
            </a:r>
          </a:p>
          <a:p>
            <a:pPr marL="461963" indent="-461963" algn="just">
              <a:lnSpc>
                <a:spcPct val="100000"/>
              </a:lnSpc>
              <a:spcBef>
                <a:spcPts val="400"/>
              </a:spcBef>
              <a:spcAft>
                <a:spcPts val="4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Too busy / not enough time.</a:t>
            </a:r>
          </a:p>
          <a:p>
            <a:pPr marL="461963" indent="-461963" algn="just">
              <a:lnSpc>
                <a:spcPct val="100000"/>
              </a:lnSpc>
              <a:spcBef>
                <a:spcPts val="400"/>
              </a:spcBef>
              <a:spcAft>
                <a:spcPts val="400"/>
              </a:spcAft>
              <a:buSzPct val="92000"/>
              <a:buFont typeface="Wingdings" panose="05000000000000000000" pitchFamily="2" charset="2"/>
              <a:buChar char="ü"/>
            </a:pPr>
            <a:r>
              <a:rPr lang="en-US" sz="2400" dirty="0">
                <a:solidFill>
                  <a:schemeClr val="tx2"/>
                </a:solidFill>
                <a:latin typeface="Arial" panose="020B0604020202020204" pitchFamily="34" charset="0"/>
                <a:cs typeface="Arial" panose="020B0604020202020204" pitchFamily="34" charset="0"/>
              </a:rPr>
              <a:t>Resident’s needs takes priority.</a:t>
            </a: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4</a:t>
            </a:fld>
            <a:endParaRPr lang="en-US"/>
          </a:p>
        </p:txBody>
      </p:sp>
    </p:spTree>
    <p:extLst>
      <p:ext uri="{BB962C8B-B14F-4D97-AF65-F5344CB8AC3E}">
        <p14:creationId xmlns:p14="http://schemas.microsoft.com/office/powerpoint/2010/main" val="400851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800" b="1" dirty="0">
                <a:solidFill>
                  <a:schemeClr val="tx2"/>
                </a:solidFill>
                <a:latin typeface="Arial" panose="020B0604020202020204" pitchFamily="34" charset="0"/>
                <a:cs typeface="Arial" panose="020B0604020202020204" pitchFamily="34" charset="0"/>
              </a:rPr>
              <a:t>Types of PPE and their Purpose</a:t>
            </a:r>
          </a:p>
        </p:txBody>
      </p:sp>
      <p:sp>
        <p:nvSpPr>
          <p:cNvPr id="14" name="Content Placeholder 13"/>
          <p:cNvSpPr>
            <a:spLocks noGrp="1"/>
          </p:cNvSpPr>
          <p:nvPr>
            <p:ph idx="1"/>
          </p:nvPr>
        </p:nvSpPr>
        <p:spPr>
          <a:xfrm>
            <a:off x="1446211" y="1577973"/>
            <a:ext cx="9782801" cy="4060827"/>
          </a:xfrm>
        </p:spPr>
        <p:txBody>
          <a:bodyPr>
            <a:normAutofit/>
          </a:bodyPr>
          <a:lstStyle/>
          <a:p>
            <a:pPr marL="461963" indent="-461963" algn="just">
              <a:lnSpc>
                <a:spcPct val="11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Gloves</a:t>
            </a:r>
            <a:r>
              <a:rPr lang="en-US" sz="2400" dirty="0">
                <a:solidFill>
                  <a:schemeClr val="tx2"/>
                </a:solidFill>
                <a:latin typeface="Arial" panose="020B0604020202020204" pitchFamily="34" charset="0"/>
                <a:cs typeface="Arial" panose="020B0604020202020204" pitchFamily="34" charset="0"/>
              </a:rPr>
              <a:t> – Protects the hands.</a:t>
            </a:r>
          </a:p>
          <a:p>
            <a:pPr marL="461963" indent="-461963" algn="just">
              <a:lnSpc>
                <a:spcPct val="11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Gowns/Aprons </a:t>
            </a:r>
            <a:r>
              <a:rPr lang="en-US" sz="2400" dirty="0">
                <a:solidFill>
                  <a:schemeClr val="tx2"/>
                </a:solidFill>
                <a:latin typeface="Arial" panose="020B0604020202020204" pitchFamily="34" charset="0"/>
                <a:cs typeface="Arial" panose="020B0604020202020204" pitchFamily="34" charset="0"/>
              </a:rPr>
              <a:t>– Protects the skin and/or clothing.</a:t>
            </a:r>
          </a:p>
          <a:p>
            <a:pPr marL="461963" indent="-461963" algn="just">
              <a:lnSpc>
                <a:spcPct val="11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Masks</a:t>
            </a:r>
            <a:r>
              <a:rPr lang="en-US" sz="2400" dirty="0">
                <a:solidFill>
                  <a:schemeClr val="tx2"/>
                </a:solidFill>
                <a:latin typeface="Arial" panose="020B0604020202020204" pitchFamily="34" charset="0"/>
                <a:cs typeface="Arial" panose="020B0604020202020204" pitchFamily="34" charset="0"/>
              </a:rPr>
              <a:t> – Protects the mouth and nose.</a:t>
            </a:r>
          </a:p>
          <a:p>
            <a:pPr marL="461963" indent="-461963" algn="just">
              <a:lnSpc>
                <a:spcPct val="11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Respirators</a:t>
            </a:r>
            <a:r>
              <a:rPr lang="en-US" sz="2400" dirty="0">
                <a:solidFill>
                  <a:schemeClr val="tx2"/>
                </a:solidFill>
                <a:latin typeface="Arial" panose="020B0604020202020204" pitchFamily="34" charset="0"/>
                <a:cs typeface="Arial" panose="020B0604020202020204" pitchFamily="34" charset="0"/>
              </a:rPr>
              <a:t> – Protects respiratory tract from airborne infectious agents.</a:t>
            </a:r>
          </a:p>
          <a:p>
            <a:pPr marL="461963" indent="-461963" algn="just">
              <a:lnSpc>
                <a:spcPct val="11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Goggles</a:t>
            </a:r>
            <a:r>
              <a:rPr lang="en-US" sz="2400" dirty="0">
                <a:solidFill>
                  <a:schemeClr val="tx2"/>
                </a:solidFill>
                <a:latin typeface="Arial" panose="020B0604020202020204" pitchFamily="34" charset="0"/>
                <a:cs typeface="Arial" panose="020B0604020202020204" pitchFamily="34" charset="0"/>
              </a:rPr>
              <a:t> – Protects the eyes.</a:t>
            </a:r>
          </a:p>
          <a:p>
            <a:pPr marL="461963" indent="-461963" algn="just">
              <a:lnSpc>
                <a:spcPct val="11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Face Shields </a:t>
            </a:r>
            <a:r>
              <a:rPr lang="en-US" sz="2400" dirty="0">
                <a:solidFill>
                  <a:schemeClr val="tx2"/>
                </a:solidFill>
                <a:latin typeface="Arial" panose="020B0604020202020204" pitchFamily="34" charset="0"/>
                <a:cs typeface="Arial" panose="020B0604020202020204" pitchFamily="34" charset="0"/>
              </a:rPr>
              <a:t>– Protects the face, mouth, nose, and eyes.</a:t>
            </a: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5</a:t>
            </a:fld>
            <a:endParaRPr lang="en-US"/>
          </a:p>
        </p:txBody>
      </p:sp>
    </p:spTree>
    <p:extLst>
      <p:ext uri="{BB962C8B-B14F-4D97-AF65-F5344CB8AC3E}">
        <p14:creationId xmlns:p14="http://schemas.microsoft.com/office/powerpoint/2010/main" val="30876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800" b="1" dirty="0">
                <a:solidFill>
                  <a:schemeClr val="tx2"/>
                </a:solidFill>
                <a:latin typeface="Arial" panose="020B0604020202020204" pitchFamily="34" charset="0"/>
                <a:cs typeface="Arial" panose="020B0604020202020204" pitchFamily="34" charset="0"/>
              </a:rPr>
              <a:t>Factors Influencing PPE Selection</a:t>
            </a:r>
            <a:endParaRPr lang="en-US" sz="2800" dirty="0">
              <a:solidFill>
                <a:schemeClr val="tx2"/>
              </a:solidFill>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a:xfrm>
            <a:off x="1593436" y="1524000"/>
            <a:ext cx="9782801" cy="4724400"/>
          </a:xfrm>
        </p:spPr>
        <p:txBody>
          <a:bodyPr>
            <a:normAutofit/>
          </a:bodyPr>
          <a:lstStyle/>
          <a:p>
            <a:pPr marL="0" indent="0" algn="just">
              <a:lnSpc>
                <a:spcPct val="100000"/>
              </a:lnSpc>
              <a:spcBef>
                <a:spcPts val="600"/>
              </a:spcBef>
              <a:spcAft>
                <a:spcPts val="1200"/>
              </a:spcAft>
              <a:buSzPct val="92000"/>
              <a:buNone/>
            </a:pPr>
            <a:r>
              <a:rPr lang="en-US" sz="2500" b="1" dirty="0">
                <a:solidFill>
                  <a:schemeClr val="tx2"/>
                </a:solidFill>
                <a:latin typeface="Arial" panose="020B0604020202020204" pitchFamily="34" charset="0"/>
                <a:cs typeface="Arial" panose="020B0604020202020204" pitchFamily="34" charset="0"/>
              </a:rPr>
              <a:t>When selecting PPE, you should consider these three (3) things:</a:t>
            </a:r>
          </a:p>
          <a:p>
            <a:pPr marL="461963" indent="-461963" algn="just">
              <a:lnSpc>
                <a:spcPct val="100000"/>
              </a:lnSpc>
              <a:spcBef>
                <a:spcPts val="600"/>
              </a:spcBef>
              <a:spcAft>
                <a:spcPts val="600"/>
              </a:spcAft>
              <a:buSzPct val="92000"/>
              <a:buFont typeface="+mj-lt"/>
              <a:buAutoNum type="arabicPeriod"/>
            </a:pPr>
            <a:r>
              <a:rPr lang="en-US" sz="2500" b="1" dirty="0">
                <a:solidFill>
                  <a:schemeClr val="tx2"/>
                </a:solidFill>
                <a:latin typeface="Arial" panose="020B0604020202020204" pitchFamily="34" charset="0"/>
                <a:cs typeface="Arial" panose="020B0604020202020204" pitchFamily="34" charset="0"/>
              </a:rPr>
              <a:t>Type of Exposure Anticipated</a:t>
            </a:r>
            <a:r>
              <a:rPr lang="en-US" sz="2500" dirty="0">
                <a:solidFill>
                  <a:schemeClr val="tx2"/>
                </a:solidFill>
                <a:latin typeface="Arial" panose="020B0604020202020204" pitchFamily="34" charset="0"/>
                <a:cs typeface="Arial" panose="020B0604020202020204" pitchFamily="34" charset="0"/>
              </a:rPr>
              <a:t>.</a:t>
            </a:r>
          </a:p>
          <a:p>
            <a:pPr marL="801688" lvl="1" indent="-307975" algn="just">
              <a:lnSpc>
                <a:spcPct val="100000"/>
              </a:lnSpc>
              <a:spcAft>
                <a:spcPts val="600"/>
              </a:spcAft>
              <a:buSzPct val="92000"/>
              <a:buFont typeface="Wingdings" panose="05000000000000000000" pitchFamily="2" charset="2"/>
              <a:buChar char="ü"/>
            </a:pPr>
            <a:r>
              <a:rPr lang="en-US" sz="2100" dirty="0">
                <a:solidFill>
                  <a:schemeClr val="tx2"/>
                </a:solidFill>
                <a:latin typeface="Arial" panose="020B0604020202020204" pitchFamily="34" charset="0"/>
                <a:cs typeface="Arial" panose="020B0604020202020204" pitchFamily="34" charset="0"/>
              </a:rPr>
              <a:t>Splash or Spray versus Touch.</a:t>
            </a:r>
          </a:p>
          <a:p>
            <a:pPr marL="801688" lvl="1" indent="-307975" algn="just">
              <a:lnSpc>
                <a:spcPct val="100000"/>
              </a:lnSpc>
              <a:spcAft>
                <a:spcPts val="600"/>
              </a:spcAft>
              <a:buSzPct val="92000"/>
              <a:buFont typeface="Wingdings" panose="05000000000000000000" pitchFamily="2" charset="2"/>
              <a:buChar char="ü"/>
            </a:pPr>
            <a:r>
              <a:rPr lang="en-US" sz="2100" dirty="0">
                <a:solidFill>
                  <a:schemeClr val="tx2"/>
                </a:solidFill>
                <a:latin typeface="Arial" panose="020B0604020202020204" pitchFamily="34" charset="0"/>
                <a:cs typeface="Arial" panose="020B0604020202020204" pitchFamily="34" charset="0"/>
              </a:rPr>
              <a:t>Category of Isolation Precautions.</a:t>
            </a:r>
          </a:p>
          <a:p>
            <a:pPr marL="461963" indent="-461963" algn="just">
              <a:lnSpc>
                <a:spcPct val="110000"/>
              </a:lnSpc>
              <a:spcBef>
                <a:spcPts val="1200"/>
              </a:spcBef>
              <a:spcAft>
                <a:spcPts val="1200"/>
              </a:spcAft>
              <a:buSzPct val="92000"/>
              <a:buFont typeface="+mj-lt"/>
              <a:buAutoNum type="arabicPeriod"/>
            </a:pPr>
            <a:r>
              <a:rPr lang="en-US" sz="2500" b="1" dirty="0">
                <a:solidFill>
                  <a:schemeClr val="tx2"/>
                </a:solidFill>
                <a:latin typeface="Arial" panose="020B0604020202020204" pitchFamily="34" charset="0"/>
                <a:cs typeface="Arial" panose="020B0604020202020204" pitchFamily="34" charset="0"/>
              </a:rPr>
              <a:t>Durability </a:t>
            </a:r>
            <a:r>
              <a:rPr lang="en-US" sz="2500" dirty="0">
                <a:solidFill>
                  <a:schemeClr val="tx2"/>
                </a:solidFill>
                <a:latin typeface="Arial" panose="020B0604020202020204" pitchFamily="34" charset="0"/>
                <a:cs typeface="Arial" panose="020B0604020202020204" pitchFamily="34" charset="0"/>
              </a:rPr>
              <a:t>and </a:t>
            </a:r>
            <a:r>
              <a:rPr lang="en-US" sz="2500" b="1" dirty="0">
                <a:solidFill>
                  <a:schemeClr val="tx2"/>
                </a:solidFill>
                <a:latin typeface="Arial" panose="020B0604020202020204" pitchFamily="34" charset="0"/>
                <a:cs typeface="Arial" panose="020B0604020202020204" pitchFamily="34" charset="0"/>
              </a:rPr>
              <a:t>Appropriateness</a:t>
            </a:r>
            <a:r>
              <a:rPr lang="en-US" sz="2500" dirty="0">
                <a:solidFill>
                  <a:schemeClr val="tx2"/>
                </a:solidFill>
                <a:latin typeface="Arial" panose="020B0604020202020204" pitchFamily="34" charset="0"/>
                <a:cs typeface="Arial" panose="020B0604020202020204" pitchFamily="34" charset="0"/>
              </a:rPr>
              <a:t> for the Task.</a:t>
            </a:r>
          </a:p>
          <a:p>
            <a:pPr marL="461963" indent="-461963" algn="just">
              <a:lnSpc>
                <a:spcPct val="110000"/>
              </a:lnSpc>
              <a:spcBef>
                <a:spcPts val="1200"/>
              </a:spcBef>
              <a:spcAft>
                <a:spcPts val="1200"/>
              </a:spcAft>
              <a:buSzPct val="92000"/>
              <a:buFont typeface="+mj-lt"/>
              <a:buAutoNum type="arabicPeriod"/>
            </a:pPr>
            <a:r>
              <a:rPr lang="en-US" sz="2500" b="1" dirty="0">
                <a:solidFill>
                  <a:schemeClr val="tx2"/>
                </a:solidFill>
                <a:latin typeface="Arial" panose="020B0604020202020204" pitchFamily="34" charset="0"/>
                <a:cs typeface="Arial" panose="020B0604020202020204" pitchFamily="34" charset="0"/>
              </a:rPr>
              <a:t>Fit.</a:t>
            </a:r>
          </a:p>
          <a:p>
            <a:pPr marL="461963" indent="-461963" algn="just">
              <a:spcBef>
                <a:spcPts val="1200"/>
              </a:spcBef>
              <a:spcAft>
                <a:spcPts val="1200"/>
              </a:spcAft>
              <a:buSzPct val="92000"/>
              <a:buFont typeface="Wingdings" panose="05000000000000000000" pitchFamily="2" charset="2"/>
              <a:buChar char="q"/>
            </a:pPr>
            <a:endParaRPr lang="en-US" sz="2400"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6</a:t>
            </a:fld>
            <a:endParaRPr lang="en-US"/>
          </a:p>
        </p:txBody>
      </p:sp>
    </p:spTree>
    <p:extLst>
      <p:ext uri="{BB962C8B-B14F-4D97-AF65-F5344CB8AC3E}">
        <p14:creationId xmlns:p14="http://schemas.microsoft.com/office/powerpoint/2010/main" val="191660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800" b="1" dirty="0">
                <a:solidFill>
                  <a:schemeClr val="tx2"/>
                </a:solidFill>
                <a:latin typeface="Arial" panose="020B0604020202020204" pitchFamily="34" charset="0"/>
                <a:cs typeface="Arial" panose="020B0604020202020204" pitchFamily="34" charset="0"/>
              </a:rPr>
              <a:t>Selecting Gloves</a:t>
            </a:r>
            <a:endParaRPr lang="en-US" sz="2800" dirty="0">
              <a:solidFill>
                <a:schemeClr val="tx2"/>
              </a:solidFill>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a:xfrm>
            <a:off x="1593436" y="1524000"/>
            <a:ext cx="9782801" cy="4648200"/>
          </a:xfrm>
        </p:spPr>
        <p:txBody>
          <a:bodyPr>
            <a:normAutofit fontScale="92500" lnSpcReduction="10000"/>
          </a:bodyPr>
          <a:lstStyle/>
          <a:p>
            <a:pPr marL="0" indent="0" algn="just">
              <a:lnSpc>
                <a:spcPct val="120000"/>
              </a:lnSpc>
              <a:spcBef>
                <a:spcPts val="600"/>
              </a:spcBef>
              <a:spcAft>
                <a:spcPts val="600"/>
              </a:spcAft>
              <a:buSzPct val="92000"/>
              <a:buNone/>
            </a:pPr>
            <a:r>
              <a:rPr lang="en-US" sz="2600" dirty="0">
                <a:solidFill>
                  <a:schemeClr val="tx2"/>
                </a:solidFill>
                <a:latin typeface="Arial" panose="020B0604020202020204" pitchFamily="34" charset="0"/>
                <a:cs typeface="Arial" panose="020B0604020202020204" pitchFamily="34" charset="0"/>
              </a:rPr>
              <a:t>Gloves are the </a:t>
            </a:r>
            <a:r>
              <a:rPr lang="en-US" sz="2600" b="1" dirty="0">
                <a:solidFill>
                  <a:schemeClr val="tx2"/>
                </a:solidFill>
                <a:latin typeface="Arial" panose="020B0604020202020204" pitchFamily="34" charset="0"/>
                <a:cs typeface="Arial" panose="020B0604020202020204" pitchFamily="34" charset="0"/>
              </a:rPr>
              <a:t>most common </a:t>
            </a:r>
            <a:r>
              <a:rPr lang="en-US" sz="2600" dirty="0">
                <a:solidFill>
                  <a:schemeClr val="tx2"/>
                </a:solidFill>
                <a:latin typeface="Arial" panose="020B0604020202020204" pitchFamily="34" charset="0"/>
                <a:cs typeface="Arial" panose="020B0604020202020204" pitchFamily="34" charset="0"/>
              </a:rPr>
              <a:t>type of </a:t>
            </a:r>
            <a:r>
              <a:rPr lang="en-US" sz="2600" b="1" dirty="0">
                <a:solidFill>
                  <a:schemeClr val="tx2"/>
                </a:solidFill>
                <a:latin typeface="Arial" panose="020B0604020202020204" pitchFamily="34" charset="0"/>
                <a:cs typeface="Arial" panose="020B0604020202020204" pitchFamily="34" charset="0"/>
              </a:rPr>
              <a:t>PPE</a:t>
            </a:r>
            <a:r>
              <a:rPr lang="en-US" sz="2600" dirty="0">
                <a:solidFill>
                  <a:schemeClr val="tx2"/>
                </a:solidFill>
                <a:latin typeface="Arial" panose="020B0604020202020204" pitchFamily="34" charset="0"/>
                <a:cs typeface="Arial" panose="020B0604020202020204" pitchFamily="34" charset="0"/>
              </a:rPr>
              <a:t> used in healthcare settings.  As you can see here, there are several things to </a:t>
            </a:r>
            <a:r>
              <a:rPr lang="en-US" sz="2600" b="1" dirty="0">
                <a:solidFill>
                  <a:schemeClr val="tx2"/>
                </a:solidFill>
                <a:latin typeface="Arial" panose="020B0604020202020204" pitchFamily="34" charset="0"/>
                <a:cs typeface="Arial" panose="020B0604020202020204" pitchFamily="34" charset="0"/>
              </a:rPr>
              <a:t>consider</a:t>
            </a:r>
            <a:r>
              <a:rPr lang="en-US" sz="2600" dirty="0">
                <a:solidFill>
                  <a:schemeClr val="tx2"/>
                </a:solidFill>
                <a:latin typeface="Arial" panose="020B0604020202020204" pitchFamily="34" charset="0"/>
                <a:cs typeface="Arial" panose="020B0604020202020204" pitchFamily="34" charset="0"/>
              </a:rPr>
              <a:t> when selecting the right glove for a specified purpose.</a:t>
            </a:r>
            <a:endParaRPr lang="en-US" sz="2600" b="1" dirty="0">
              <a:solidFill>
                <a:schemeClr val="tx2"/>
              </a:solidFill>
              <a:latin typeface="Arial" panose="020B0604020202020204" pitchFamily="34" charset="0"/>
              <a:cs typeface="Arial" panose="020B0604020202020204" pitchFamily="34" charset="0"/>
            </a:endParaRP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Purpose</a:t>
            </a:r>
            <a:r>
              <a:rPr lang="en-US" sz="2400" dirty="0">
                <a:solidFill>
                  <a:schemeClr val="tx2"/>
                </a:solidFill>
                <a:latin typeface="Arial" panose="020B0604020202020204" pitchFamily="34" charset="0"/>
                <a:cs typeface="Arial" panose="020B0604020202020204" pitchFamily="34" charset="0"/>
              </a:rPr>
              <a:t> – resident care, environmental services, other.</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Glove material </a:t>
            </a:r>
            <a:r>
              <a:rPr lang="en-US" sz="2400" dirty="0">
                <a:solidFill>
                  <a:schemeClr val="tx2"/>
                </a:solidFill>
                <a:latin typeface="Arial" panose="020B0604020202020204" pitchFamily="34" charset="0"/>
                <a:cs typeface="Arial" panose="020B0604020202020204" pitchFamily="34" charset="0"/>
              </a:rPr>
              <a:t>– vinyl, latex, nitrile, other.</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Sterile</a:t>
            </a:r>
            <a:r>
              <a:rPr lang="en-US" sz="2400" dirty="0">
                <a:solidFill>
                  <a:schemeClr val="tx2"/>
                </a:solidFill>
                <a:latin typeface="Arial" panose="020B0604020202020204" pitchFamily="34" charset="0"/>
                <a:cs typeface="Arial" panose="020B0604020202020204" pitchFamily="34" charset="0"/>
              </a:rPr>
              <a:t> or nonsterile.</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One</a:t>
            </a:r>
            <a:r>
              <a:rPr lang="en-US" sz="2400" dirty="0">
                <a:solidFill>
                  <a:schemeClr val="tx2"/>
                </a:solidFill>
                <a:latin typeface="Arial" panose="020B0604020202020204" pitchFamily="34" charset="0"/>
                <a:cs typeface="Arial" panose="020B0604020202020204" pitchFamily="34" charset="0"/>
              </a:rPr>
              <a:t> or two pair.</a:t>
            </a:r>
          </a:p>
          <a:p>
            <a:pPr marL="461963" indent="-461963" algn="just">
              <a:lnSpc>
                <a:spcPct val="15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Single</a:t>
            </a:r>
            <a:r>
              <a:rPr lang="en-US" sz="2400" dirty="0">
                <a:solidFill>
                  <a:schemeClr val="tx2"/>
                </a:solidFill>
                <a:latin typeface="Arial" panose="020B0604020202020204" pitchFamily="34" charset="0"/>
                <a:cs typeface="Arial" panose="020B0604020202020204" pitchFamily="34" charset="0"/>
              </a:rPr>
              <a:t> use or reusable.</a:t>
            </a: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7</a:t>
            </a:fld>
            <a:endParaRPr lang="en-US"/>
          </a:p>
        </p:txBody>
      </p:sp>
    </p:spTree>
    <p:extLst>
      <p:ext uri="{BB962C8B-B14F-4D97-AF65-F5344CB8AC3E}">
        <p14:creationId xmlns:p14="http://schemas.microsoft.com/office/powerpoint/2010/main" val="304444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800" b="1" dirty="0">
                <a:solidFill>
                  <a:schemeClr val="tx2"/>
                </a:solidFill>
                <a:latin typeface="Arial" panose="020B0604020202020204" pitchFamily="34" charset="0"/>
                <a:cs typeface="Arial" panose="020B0604020202020204" pitchFamily="34" charset="0"/>
              </a:rPr>
              <a:t>Use of Gloves</a:t>
            </a:r>
          </a:p>
        </p:txBody>
      </p:sp>
      <p:sp>
        <p:nvSpPr>
          <p:cNvPr id="14" name="Content Placeholder 13"/>
          <p:cNvSpPr>
            <a:spLocks noGrp="1"/>
          </p:cNvSpPr>
          <p:nvPr>
            <p:ph idx="1"/>
          </p:nvPr>
        </p:nvSpPr>
        <p:spPr>
          <a:xfrm>
            <a:off x="1593436" y="1524000"/>
            <a:ext cx="9782801" cy="4724400"/>
          </a:xfrm>
        </p:spPr>
        <p:txBody>
          <a:bodyPr>
            <a:normAutofit/>
          </a:bodyPr>
          <a:lstStyle/>
          <a:p>
            <a:pPr marL="461963" indent="-461963" algn="just">
              <a:lnSpc>
                <a:spcPct val="110000"/>
              </a:lnSpc>
              <a:spcBef>
                <a:spcPts val="1200"/>
              </a:spcBef>
              <a:spcAft>
                <a:spcPts val="1200"/>
              </a:spcAft>
              <a:buSzPct val="92000"/>
              <a:buFont typeface="Wingdings" panose="05000000000000000000" pitchFamily="2" charset="2"/>
              <a:buChar char="q"/>
            </a:pPr>
            <a:r>
              <a:rPr lang="en-US" sz="2500" b="1" dirty="0">
                <a:solidFill>
                  <a:schemeClr val="tx2"/>
                </a:solidFill>
                <a:latin typeface="Arial" panose="020B0604020202020204" pitchFamily="34" charset="0"/>
                <a:cs typeface="Arial" panose="020B0604020202020204" pitchFamily="34" charset="0"/>
              </a:rPr>
              <a:t>Gloving is necessary:</a:t>
            </a:r>
          </a:p>
          <a:p>
            <a:pPr marL="914400" lvl="1" indent="-434975" algn="just">
              <a:lnSpc>
                <a:spcPct val="110000"/>
              </a:lnSpc>
              <a:spcBef>
                <a:spcPts val="1200"/>
              </a:spcBef>
              <a:spcAft>
                <a:spcPts val="1200"/>
              </a:spcAft>
              <a:buSzPct val="92000"/>
              <a:buFont typeface="Wingdings" panose="05000000000000000000" pitchFamily="2" charset="2"/>
              <a:buChar char="Ø"/>
            </a:pPr>
            <a:r>
              <a:rPr lang="en-US" sz="2100" b="1" dirty="0">
                <a:solidFill>
                  <a:schemeClr val="tx2"/>
                </a:solidFill>
                <a:latin typeface="Arial" panose="020B0604020202020204" pitchFamily="34" charset="0"/>
                <a:cs typeface="Arial" panose="020B0604020202020204" pitchFamily="34" charset="0"/>
              </a:rPr>
              <a:t>When</a:t>
            </a:r>
            <a:r>
              <a:rPr lang="en-US" sz="2100" dirty="0">
                <a:solidFill>
                  <a:schemeClr val="tx2"/>
                </a:solidFill>
                <a:latin typeface="Arial" panose="020B0604020202020204" pitchFamily="34" charset="0"/>
                <a:cs typeface="Arial" panose="020B0604020202020204" pitchFamily="34" charset="0"/>
              </a:rPr>
              <a:t> hands may become contaminated with blood, body fluids, excretions, or secretions, or </a:t>
            </a:r>
            <a:r>
              <a:rPr lang="en-US" sz="2100" b="1" dirty="0">
                <a:solidFill>
                  <a:schemeClr val="tx2"/>
                </a:solidFill>
                <a:latin typeface="Arial" panose="020B0604020202020204" pitchFamily="34" charset="0"/>
                <a:cs typeface="Arial" panose="020B0604020202020204" pitchFamily="34" charset="0"/>
              </a:rPr>
              <a:t>when</a:t>
            </a:r>
            <a:r>
              <a:rPr lang="en-US" sz="2100" dirty="0">
                <a:solidFill>
                  <a:schemeClr val="tx2"/>
                </a:solidFill>
                <a:latin typeface="Arial" panose="020B0604020202020204" pitchFamily="34" charset="0"/>
                <a:cs typeface="Arial" panose="020B0604020202020204" pitchFamily="34" charset="0"/>
              </a:rPr>
              <a:t> touching open wounds or mucous membranes, such as the mouth and respiratory tract.</a:t>
            </a:r>
          </a:p>
          <a:p>
            <a:pPr marL="914400" lvl="1" indent="-434975" algn="just">
              <a:lnSpc>
                <a:spcPct val="110000"/>
              </a:lnSpc>
              <a:spcBef>
                <a:spcPts val="1200"/>
              </a:spcBef>
              <a:spcAft>
                <a:spcPts val="1200"/>
              </a:spcAft>
              <a:buSzPct val="92000"/>
              <a:buFont typeface="Wingdings" panose="05000000000000000000" pitchFamily="2" charset="2"/>
              <a:buChar char="Ø"/>
            </a:pPr>
            <a:r>
              <a:rPr lang="en-US" sz="2100" b="1" dirty="0">
                <a:solidFill>
                  <a:schemeClr val="tx2"/>
                </a:solidFill>
                <a:latin typeface="Arial" panose="020B0604020202020204" pitchFamily="34" charset="0"/>
                <a:cs typeface="Arial" panose="020B0604020202020204" pitchFamily="34" charset="0"/>
              </a:rPr>
              <a:t>When</a:t>
            </a:r>
            <a:r>
              <a:rPr lang="en-US" sz="2100" dirty="0">
                <a:solidFill>
                  <a:schemeClr val="tx2"/>
                </a:solidFill>
                <a:latin typeface="Arial" panose="020B0604020202020204" pitchFamily="34" charset="0"/>
                <a:cs typeface="Arial" panose="020B0604020202020204" pitchFamily="34" charset="0"/>
              </a:rPr>
              <a:t> touching items that are </a:t>
            </a:r>
            <a:r>
              <a:rPr lang="en-US" sz="2100" b="1" dirty="0">
                <a:solidFill>
                  <a:schemeClr val="tx2"/>
                </a:solidFill>
                <a:latin typeface="Arial" panose="020B0604020202020204" pitchFamily="34" charset="0"/>
                <a:cs typeface="Arial" panose="020B0604020202020204" pitchFamily="34" charset="0"/>
              </a:rPr>
              <a:t>likely</a:t>
            </a:r>
            <a:r>
              <a:rPr lang="en-US" sz="2100" dirty="0">
                <a:solidFill>
                  <a:schemeClr val="tx2"/>
                </a:solidFill>
                <a:latin typeface="Arial" panose="020B0604020202020204" pitchFamily="34" charset="0"/>
                <a:cs typeface="Arial" panose="020B0604020202020204" pitchFamily="34" charset="0"/>
              </a:rPr>
              <a:t> to be contaminated, such as urinary catheters and endotracheal tubes, and contaminated surfaces or objects.</a:t>
            </a:r>
          </a:p>
          <a:p>
            <a:pPr marL="914400" lvl="1" indent="-434975" algn="just">
              <a:lnSpc>
                <a:spcPct val="110000"/>
              </a:lnSpc>
              <a:spcBef>
                <a:spcPts val="1200"/>
              </a:spcBef>
              <a:spcAft>
                <a:spcPts val="1200"/>
              </a:spcAft>
              <a:buSzPct val="92000"/>
              <a:buFont typeface="Wingdings" panose="05000000000000000000" pitchFamily="2" charset="2"/>
              <a:buChar char="Ø"/>
            </a:pPr>
            <a:r>
              <a:rPr lang="en-US" sz="2100" b="1" dirty="0">
                <a:solidFill>
                  <a:schemeClr val="tx2"/>
                </a:solidFill>
                <a:latin typeface="Arial" panose="020B0604020202020204" pitchFamily="34" charset="0"/>
                <a:cs typeface="Arial" panose="020B0604020202020204" pitchFamily="34" charset="0"/>
              </a:rPr>
              <a:t>When</a:t>
            </a:r>
            <a:r>
              <a:rPr lang="en-US" sz="2100" dirty="0">
                <a:solidFill>
                  <a:schemeClr val="tx2"/>
                </a:solidFill>
                <a:latin typeface="Arial" panose="020B0604020202020204" pitchFamily="34" charset="0"/>
                <a:cs typeface="Arial" panose="020B0604020202020204" pitchFamily="34" charset="0"/>
              </a:rPr>
              <a:t>  resident care and the environment </a:t>
            </a:r>
            <a:r>
              <a:rPr lang="en-US" sz="2100" b="1" dirty="0">
                <a:solidFill>
                  <a:schemeClr val="tx2"/>
                </a:solidFill>
                <a:latin typeface="Arial" panose="020B0604020202020204" pitchFamily="34" charset="0"/>
                <a:cs typeface="Arial" panose="020B0604020202020204" pitchFamily="34" charset="0"/>
              </a:rPr>
              <a:t>restrictions</a:t>
            </a:r>
            <a:r>
              <a:rPr lang="en-US" sz="2100" dirty="0">
                <a:solidFill>
                  <a:schemeClr val="tx2"/>
                </a:solidFill>
                <a:latin typeface="Arial" panose="020B0604020202020204" pitchFamily="34" charset="0"/>
                <a:cs typeface="Arial" panose="020B0604020202020204" pitchFamily="34" charset="0"/>
              </a:rPr>
              <a:t> require it (e.g., isolation and contact precautions).</a:t>
            </a:r>
          </a:p>
          <a:p>
            <a:pPr marL="461963" indent="-461963" algn="just">
              <a:spcBef>
                <a:spcPts val="1200"/>
              </a:spcBef>
              <a:spcAft>
                <a:spcPts val="1200"/>
              </a:spcAft>
              <a:buSzPct val="92000"/>
              <a:buFont typeface="Wingdings" panose="05000000000000000000" pitchFamily="2" charset="2"/>
              <a:buChar char="q"/>
            </a:pPr>
            <a:endParaRPr lang="en-US" sz="2400" b="1" dirty="0">
              <a:solidFill>
                <a:schemeClr val="tx2"/>
              </a:solidFill>
              <a:latin typeface="Arial" panose="020B0604020202020204" pitchFamily="34" charset="0"/>
              <a:cs typeface="Arial" panose="020B0604020202020204" pitchFamily="34" charset="0"/>
            </a:endParaRP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8</a:t>
            </a:fld>
            <a:endParaRPr lang="en-US"/>
          </a:p>
        </p:txBody>
      </p:sp>
    </p:spTree>
    <p:extLst>
      <p:ext uri="{BB962C8B-B14F-4D97-AF65-F5344CB8AC3E}">
        <p14:creationId xmlns:p14="http://schemas.microsoft.com/office/powerpoint/2010/main" val="179603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212" y="533400"/>
            <a:ext cx="9782801" cy="533400"/>
          </a:xfrm>
          <a:solidFill>
            <a:schemeClr val="tx1">
              <a:lumMod val="40000"/>
              <a:lumOff val="60000"/>
            </a:schemeClr>
          </a:solidFill>
          <a:ln>
            <a:solidFill>
              <a:schemeClr val="tx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800" b="1" dirty="0">
                <a:solidFill>
                  <a:schemeClr val="tx2"/>
                </a:solidFill>
                <a:latin typeface="Arial" panose="020B0604020202020204" pitchFamily="34" charset="0"/>
                <a:cs typeface="Arial" panose="020B0604020202020204" pitchFamily="34" charset="0"/>
              </a:rPr>
              <a:t>Do’s and Don’ts of Glove Use</a:t>
            </a:r>
          </a:p>
        </p:txBody>
      </p:sp>
      <p:sp>
        <p:nvSpPr>
          <p:cNvPr id="14" name="Content Placeholder 13"/>
          <p:cNvSpPr>
            <a:spLocks noGrp="1"/>
          </p:cNvSpPr>
          <p:nvPr>
            <p:ph idx="1"/>
          </p:nvPr>
        </p:nvSpPr>
        <p:spPr>
          <a:xfrm>
            <a:off x="1593436" y="1524000"/>
            <a:ext cx="9782801" cy="4648200"/>
          </a:xfrm>
        </p:spPr>
        <p:txBody>
          <a:bodyPr>
            <a:normAutofit fontScale="85000" lnSpcReduction="20000"/>
          </a:bodyPr>
          <a:lstStyle/>
          <a:p>
            <a:pPr marL="461963" indent="-461963" algn="just">
              <a:lnSpc>
                <a:spcPct val="120000"/>
              </a:lnSpc>
              <a:spcBef>
                <a:spcPts val="600"/>
              </a:spcBef>
              <a:spcAft>
                <a:spcPts val="600"/>
              </a:spcAft>
              <a:buSzPct val="92000"/>
              <a:buFont typeface="Wingdings" panose="05000000000000000000" pitchFamily="2" charset="2"/>
              <a:buChar char="q"/>
            </a:pPr>
            <a:r>
              <a:rPr lang="en-US" sz="2400" dirty="0">
                <a:solidFill>
                  <a:schemeClr val="tx2"/>
                </a:solidFill>
                <a:latin typeface="Arial" panose="020B0604020202020204" pitchFamily="34" charset="0"/>
                <a:cs typeface="Arial" panose="020B0604020202020204" pitchFamily="34" charset="0"/>
              </a:rPr>
              <a:t>Work from “</a:t>
            </a:r>
            <a:r>
              <a:rPr lang="en-US" sz="2400" b="1" dirty="0">
                <a:solidFill>
                  <a:schemeClr val="tx2"/>
                </a:solidFill>
                <a:latin typeface="Arial" panose="020B0604020202020204" pitchFamily="34" charset="0"/>
                <a:cs typeface="Arial" panose="020B0604020202020204" pitchFamily="34" charset="0"/>
              </a:rPr>
              <a:t>clean to dirty</a:t>
            </a:r>
            <a:r>
              <a:rPr lang="en-US" sz="2400" dirty="0">
                <a:solidFill>
                  <a:schemeClr val="tx2"/>
                </a:solidFill>
                <a:latin typeface="Arial" panose="020B0604020202020204" pitchFamily="34" charset="0"/>
                <a:cs typeface="Arial" panose="020B0604020202020204" pitchFamily="34" charset="0"/>
              </a:rPr>
              <a:t>.”</a:t>
            </a:r>
          </a:p>
          <a:p>
            <a:pPr marL="461963" indent="-461963" algn="just">
              <a:lnSpc>
                <a:spcPct val="12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Limit</a:t>
            </a:r>
            <a:r>
              <a:rPr lang="en-US" sz="2400" dirty="0">
                <a:solidFill>
                  <a:schemeClr val="tx2"/>
                </a:solidFill>
                <a:latin typeface="Arial" panose="020B0604020202020204" pitchFamily="34" charset="0"/>
                <a:cs typeface="Arial" panose="020B0604020202020204" pitchFamily="34" charset="0"/>
              </a:rPr>
              <a:t> opportunities for “</a:t>
            </a:r>
            <a:r>
              <a:rPr lang="en-US" sz="2400" b="1" dirty="0">
                <a:solidFill>
                  <a:schemeClr val="tx2"/>
                </a:solidFill>
                <a:latin typeface="Arial" panose="020B0604020202020204" pitchFamily="34" charset="0"/>
                <a:cs typeface="Arial" panose="020B0604020202020204" pitchFamily="34" charset="0"/>
              </a:rPr>
              <a:t>touch contamination.</a:t>
            </a:r>
            <a:r>
              <a:rPr lang="en-US" sz="2400" dirty="0">
                <a:solidFill>
                  <a:schemeClr val="tx2"/>
                </a:solidFill>
                <a:latin typeface="Arial" panose="020B0604020202020204" pitchFamily="34" charset="0"/>
                <a:cs typeface="Arial" panose="020B0604020202020204" pitchFamily="34" charset="0"/>
              </a:rPr>
              <a:t>” Protect yourself, others, and the environment:</a:t>
            </a:r>
          </a:p>
          <a:p>
            <a:pPr marL="801688" lvl="1" indent="-360363" algn="just">
              <a:lnSpc>
                <a:spcPct val="120000"/>
              </a:lnSpc>
              <a:spcAft>
                <a:spcPts val="600"/>
              </a:spcAft>
              <a:buSzPct val="92000"/>
              <a:buFont typeface="Wingdings" panose="05000000000000000000" pitchFamily="2" charset="2"/>
              <a:buChar char="§"/>
            </a:pPr>
            <a:r>
              <a:rPr lang="en-US" sz="2200" b="1" dirty="0">
                <a:solidFill>
                  <a:schemeClr val="tx2"/>
                </a:solidFill>
                <a:latin typeface="Arial" panose="020B0604020202020204" pitchFamily="34" charset="0"/>
                <a:cs typeface="Arial" panose="020B0604020202020204" pitchFamily="34" charset="0"/>
              </a:rPr>
              <a:t>Don’t</a:t>
            </a:r>
            <a:r>
              <a:rPr lang="en-US" sz="2200" dirty="0">
                <a:solidFill>
                  <a:schemeClr val="tx2"/>
                </a:solidFill>
                <a:latin typeface="Arial" panose="020B0604020202020204" pitchFamily="34" charset="0"/>
                <a:cs typeface="Arial" panose="020B0604020202020204" pitchFamily="34" charset="0"/>
              </a:rPr>
              <a:t> touch your face or adjust PPE with contaminated gloves.</a:t>
            </a:r>
          </a:p>
          <a:p>
            <a:pPr marL="801688" lvl="1" indent="-360363" algn="just">
              <a:lnSpc>
                <a:spcPct val="120000"/>
              </a:lnSpc>
              <a:spcAft>
                <a:spcPts val="600"/>
              </a:spcAft>
              <a:buSzPct val="92000"/>
              <a:buFont typeface="Wingdings" panose="05000000000000000000" pitchFamily="2" charset="2"/>
              <a:buChar char="§"/>
            </a:pPr>
            <a:r>
              <a:rPr lang="en-US" sz="2200" b="1" dirty="0">
                <a:solidFill>
                  <a:schemeClr val="tx2"/>
                </a:solidFill>
                <a:latin typeface="Arial" panose="020B0604020202020204" pitchFamily="34" charset="0"/>
                <a:cs typeface="Arial" panose="020B0604020202020204" pitchFamily="34" charset="0"/>
              </a:rPr>
              <a:t>Don’t</a:t>
            </a:r>
            <a:r>
              <a:rPr lang="en-US" sz="2200" dirty="0">
                <a:solidFill>
                  <a:schemeClr val="tx2"/>
                </a:solidFill>
                <a:latin typeface="Arial" panose="020B0604020202020204" pitchFamily="34" charset="0"/>
                <a:cs typeface="Arial" panose="020B0604020202020204" pitchFamily="34" charset="0"/>
              </a:rPr>
              <a:t> touch environmental surfaces except as necessary during resident care.</a:t>
            </a:r>
            <a:endParaRPr lang="en-US" sz="2200" b="1" dirty="0">
              <a:solidFill>
                <a:schemeClr val="tx2"/>
              </a:solidFill>
              <a:latin typeface="Arial" panose="020B0604020202020204" pitchFamily="34" charset="0"/>
              <a:cs typeface="Arial" panose="020B0604020202020204" pitchFamily="34" charset="0"/>
            </a:endParaRPr>
          </a:p>
          <a:p>
            <a:pPr marL="461963" indent="-461963" algn="just">
              <a:lnSpc>
                <a:spcPct val="12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Change</a:t>
            </a:r>
            <a:r>
              <a:rPr lang="en-US" sz="2400" dirty="0">
                <a:solidFill>
                  <a:schemeClr val="tx2"/>
                </a:solidFill>
                <a:latin typeface="Arial" panose="020B0604020202020204" pitchFamily="34" charset="0"/>
                <a:cs typeface="Arial" panose="020B0604020202020204" pitchFamily="34" charset="0"/>
              </a:rPr>
              <a:t> gloves:</a:t>
            </a:r>
          </a:p>
          <a:p>
            <a:pPr marL="801688" lvl="1" indent="-360363" algn="just">
              <a:lnSpc>
                <a:spcPct val="120000"/>
              </a:lnSpc>
              <a:spcAft>
                <a:spcPts val="600"/>
              </a:spcAft>
              <a:buSzPct val="92000"/>
              <a:buFont typeface="Wingdings" panose="05000000000000000000" pitchFamily="2" charset="2"/>
              <a:buChar char="§"/>
            </a:pPr>
            <a:r>
              <a:rPr lang="en-US" sz="2200" b="1" dirty="0">
                <a:solidFill>
                  <a:schemeClr val="tx2"/>
                </a:solidFill>
                <a:latin typeface="Arial" panose="020B0604020202020204" pitchFamily="34" charset="0"/>
                <a:cs typeface="Arial" panose="020B0604020202020204" pitchFamily="34" charset="0"/>
              </a:rPr>
              <a:t>During</a:t>
            </a:r>
            <a:r>
              <a:rPr lang="en-US" sz="2200" dirty="0">
                <a:solidFill>
                  <a:schemeClr val="tx2"/>
                </a:solidFill>
                <a:latin typeface="Arial" panose="020B0604020202020204" pitchFamily="34" charset="0"/>
                <a:cs typeface="Arial" panose="020B0604020202020204" pitchFamily="34" charset="0"/>
              </a:rPr>
              <a:t> use </a:t>
            </a:r>
            <a:r>
              <a:rPr lang="en-US" sz="2200" b="1" u="sng" dirty="0">
                <a:solidFill>
                  <a:schemeClr val="tx2"/>
                </a:solidFill>
                <a:latin typeface="Arial" panose="020B0604020202020204" pitchFamily="34" charset="0"/>
                <a:cs typeface="Arial" panose="020B0604020202020204" pitchFamily="34" charset="0"/>
              </a:rPr>
              <a:t>if</a:t>
            </a:r>
            <a:r>
              <a:rPr lang="en-US" sz="2200" dirty="0">
                <a:solidFill>
                  <a:schemeClr val="tx2"/>
                </a:solidFill>
                <a:latin typeface="Arial" panose="020B0604020202020204" pitchFamily="34" charset="0"/>
                <a:cs typeface="Arial" panose="020B0604020202020204" pitchFamily="34" charset="0"/>
              </a:rPr>
              <a:t> torn and when heavily soiled (even during use on the same resident).</a:t>
            </a:r>
          </a:p>
          <a:p>
            <a:pPr marL="801688" lvl="1" indent="-360363" algn="just">
              <a:lnSpc>
                <a:spcPct val="120000"/>
              </a:lnSpc>
              <a:spcAft>
                <a:spcPts val="600"/>
              </a:spcAft>
              <a:buSzPct val="92000"/>
              <a:buFont typeface="Wingdings" panose="05000000000000000000" pitchFamily="2" charset="2"/>
              <a:buChar char="§"/>
            </a:pPr>
            <a:r>
              <a:rPr lang="en-US" sz="2200" b="1" dirty="0">
                <a:solidFill>
                  <a:schemeClr val="tx2"/>
                </a:solidFill>
                <a:latin typeface="Arial" panose="020B0604020202020204" pitchFamily="34" charset="0"/>
                <a:cs typeface="Arial" panose="020B0604020202020204" pitchFamily="34" charset="0"/>
              </a:rPr>
              <a:t>After</a:t>
            </a:r>
            <a:r>
              <a:rPr lang="en-US" sz="2200" dirty="0">
                <a:solidFill>
                  <a:schemeClr val="tx2"/>
                </a:solidFill>
                <a:latin typeface="Arial" panose="020B0604020202020204" pitchFamily="34" charset="0"/>
                <a:cs typeface="Arial" panose="020B0604020202020204" pitchFamily="34" charset="0"/>
              </a:rPr>
              <a:t> use on each resident.</a:t>
            </a:r>
          </a:p>
          <a:p>
            <a:pPr marL="461963" indent="-461963" algn="just">
              <a:lnSpc>
                <a:spcPct val="120000"/>
              </a:lnSpc>
              <a:spcBef>
                <a:spcPts val="600"/>
              </a:spcBef>
              <a:spcAft>
                <a:spcPts val="600"/>
              </a:spcAft>
              <a:buSzPct val="92000"/>
              <a:buFont typeface="Wingdings" panose="05000000000000000000" pitchFamily="2" charset="2"/>
              <a:buChar char="q"/>
            </a:pPr>
            <a:r>
              <a:rPr lang="en-US" sz="2400" b="1" dirty="0">
                <a:solidFill>
                  <a:schemeClr val="tx2"/>
                </a:solidFill>
                <a:latin typeface="Arial" panose="020B0604020202020204" pitchFamily="34" charset="0"/>
                <a:cs typeface="Arial" panose="020B0604020202020204" pitchFamily="34" charset="0"/>
              </a:rPr>
              <a:t>Discard</a:t>
            </a:r>
            <a:r>
              <a:rPr lang="en-US" sz="2400" dirty="0">
                <a:solidFill>
                  <a:schemeClr val="tx2"/>
                </a:solidFill>
                <a:latin typeface="Arial" panose="020B0604020202020204" pitchFamily="34" charset="0"/>
                <a:cs typeface="Arial" panose="020B0604020202020204" pitchFamily="34" charset="0"/>
              </a:rPr>
              <a:t> in appropriate receptacle:</a:t>
            </a:r>
          </a:p>
          <a:p>
            <a:pPr marL="801688" lvl="1" indent="-360363" algn="just">
              <a:lnSpc>
                <a:spcPct val="120000"/>
              </a:lnSpc>
              <a:spcAft>
                <a:spcPts val="600"/>
              </a:spcAft>
              <a:buSzPct val="92000"/>
              <a:buFont typeface="Wingdings" panose="05000000000000000000" pitchFamily="2" charset="2"/>
              <a:buChar char="§"/>
            </a:pPr>
            <a:r>
              <a:rPr lang="en-US" sz="2200" dirty="0">
                <a:solidFill>
                  <a:schemeClr val="tx2"/>
                </a:solidFill>
                <a:latin typeface="Arial" panose="020B0604020202020204" pitchFamily="34" charset="0"/>
                <a:cs typeface="Arial" panose="020B0604020202020204" pitchFamily="34" charset="0"/>
              </a:rPr>
              <a:t>Never wash or reuse disposable gloves.</a:t>
            </a:r>
          </a:p>
          <a:p>
            <a:pPr marL="461963" indent="-461963" algn="just">
              <a:spcBef>
                <a:spcPts val="1200"/>
              </a:spcBef>
              <a:spcAft>
                <a:spcPts val="1200"/>
              </a:spcAft>
              <a:buSzPct val="92000"/>
              <a:buFont typeface="Wingdings" panose="05000000000000000000" pitchFamily="2" charset="2"/>
              <a:buChar char="q"/>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AED24D7-CE95-4C14-A91F-70648413C2B8}"/>
              </a:ext>
            </a:extLst>
          </p:cNvPr>
          <p:cNvSpPr>
            <a:spLocks noGrp="1"/>
          </p:cNvSpPr>
          <p:nvPr>
            <p:ph type="ftr" sz="quarter" idx="11"/>
          </p:nvPr>
        </p:nvSpPr>
        <p:spPr/>
        <p:txBody>
          <a:bodyPr/>
          <a:lstStyle/>
          <a:p>
            <a:r>
              <a:rPr lang="en-US"/>
              <a:t>© 2020 - W. H. Heaton</a:t>
            </a:r>
            <a:endParaRPr lang="en-US" dirty="0"/>
          </a:p>
        </p:txBody>
      </p:sp>
      <p:sp>
        <p:nvSpPr>
          <p:cNvPr id="3" name="Slide Number Placeholder 2">
            <a:extLst>
              <a:ext uri="{FF2B5EF4-FFF2-40B4-BE49-F238E27FC236}">
                <a16:creationId xmlns:a16="http://schemas.microsoft.com/office/drawing/2014/main" id="{F5D987D8-B899-479D-964F-BA3D50C259A1}"/>
              </a:ext>
            </a:extLst>
          </p:cNvPr>
          <p:cNvSpPr>
            <a:spLocks noGrp="1"/>
          </p:cNvSpPr>
          <p:nvPr>
            <p:ph type="sldNum" sz="quarter" idx="12"/>
          </p:nvPr>
        </p:nvSpPr>
        <p:spPr/>
        <p:txBody>
          <a:bodyPr/>
          <a:lstStyle/>
          <a:p>
            <a:fld id="{7DC1BBB0-96F0-4077-A278-0F3FB5C104D3}" type="slidenum">
              <a:rPr lang="en-US" smtClean="0"/>
              <a:t>9</a:t>
            </a:fld>
            <a:endParaRPr lang="en-US"/>
          </a:p>
        </p:txBody>
      </p:sp>
    </p:spTree>
    <p:extLst>
      <p:ext uri="{BB962C8B-B14F-4D97-AF65-F5344CB8AC3E}">
        <p14:creationId xmlns:p14="http://schemas.microsoft.com/office/powerpoint/2010/main" val="10047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 education presentation with Pi  (widescreen)</Template>
  <TotalTime>2065</TotalTime>
  <Words>6352</Words>
  <Application>Microsoft Office PowerPoint</Application>
  <PresentationFormat>Custom</PresentationFormat>
  <Paragraphs>567</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Euphemia</vt:lpstr>
      <vt:lpstr>Wingdings</vt:lpstr>
      <vt:lpstr>Math 16x9</vt:lpstr>
      <vt:lpstr>Personal Protective Equipment</vt:lpstr>
      <vt:lpstr>Session Objectives</vt:lpstr>
      <vt:lpstr>Definitions</vt:lpstr>
      <vt:lpstr>Reasons Staff Give for NOT Using  Personal Protective Equipment (PPE)</vt:lpstr>
      <vt:lpstr>Types of PPE and their Purpose</vt:lpstr>
      <vt:lpstr>Factors Influencing PPE Selection</vt:lpstr>
      <vt:lpstr>Selecting Gloves</vt:lpstr>
      <vt:lpstr>Use of Gloves</vt:lpstr>
      <vt:lpstr>Do’s and Don’ts of Glove Use</vt:lpstr>
      <vt:lpstr>Selecting Gowns (or Aprons)</vt:lpstr>
      <vt:lpstr>Selecting Face Protection</vt:lpstr>
      <vt:lpstr>Respiratory Protection</vt:lpstr>
      <vt:lpstr>Key Points About PPE</vt:lpstr>
      <vt:lpstr>Putting On a Gown</vt:lpstr>
      <vt:lpstr>Putting On a Mask</vt:lpstr>
      <vt:lpstr>Putting On a Disposable Respirator</vt:lpstr>
      <vt:lpstr>Checking Your Seal on a Disposable Respirator</vt:lpstr>
      <vt:lpstr>Putting On Eye and Face Protection</vt:lpstr>
      <vt:lpstr>Putting On Gloves</vt:lpstr>
      <vt:lpstr>How to Safely Use PPE</vt:lpstr>
      <vt:lpstr>“Contaminated” and “Clean” Areas of PPE</vt:lpstr>
      <vt:lpstr>Sequence for Removing PPE</vt:lpstr>
      <vt:lpstr>Where to Remove PPE</vt:lpstr>
      <vt:lpstr>Removing the 1st Glove</vt:lpstr>
      <vt:lpstr>Removing the 2nd Glove</vt:lpstr>
      <vt:lpstr>Removing Goggles or Face Shield</vt:lpstr>
      <vt:lpstr>Removing the Isolation Gown</vt:lpstr>
      <vt:lpstr>Removing a Mask</vt:lpstr>
      <vt:lpstr>Removing a Particulate Respirator</vt:lpstr>
      <vt:lpstr>Hand Hygiene</vt:lpstr>
      <vt:lpstr>What Type of PPE Would YOU Wear in These Scenarios?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Hugh Heaton</dc:creator>
  <cp:lastModifiedBy>Hugh Heaton</cp:lastModifiedBy>
  <cp:revision>194</cp:revision>
  <cp:lastPrinted>2020-03-26T19:23:28Z</cp:lastPrinted>
  <dcterms:created xsi:type="dcterms:W3CDTF">2018-12-20T18:09:47Z</dcterms:created>
  <dcterms:modified xsi:type="dcterms:W3CDTF">2020-03-31T19:44:53Z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